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Bodoni Moda"/>
      <p:regular r:id="rId61"/>
      <p:bold r:id="rId62"/>
      <p:italic r:id="rId63"/>
      <p:boldItalic r:id="rId64"/>
    </p:embeddedFont>
    <p:embeddedFont>
      <p:font typeface="Bodoni Moda Medium"/>
      <p:regular r:id="rId65"/>
      <p:bold r:id="rId66"/>
      <p:italic r:id="rId67"/>
      <p:boldItalic r:id="rId68"/>
    </p:embeddedFont>
    <p:embeddedFont>
      <p:font typeface="Open Sans"/>
      <p:regular r:id="rId69"/>
      <p:bold r:id="rId70"/>
      <p:italic r:id="rId71"/>
      <p:boldItalic r:id="rId72"/>
    </p:embeddedFont>
    <p:embeddedFont>
      <p:font typeface="Bodoni Moda SemiBold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odoniModaSemiBold-regular.fntdata"/><Relationship Id="rId72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75" Type="http://schemas.openxmlformats.org/officeDocument/2006/relationships/font" Target="fonts/BodoniModaSemiBold-italic.fntdata"/><Relationship Id="rId30" Type="http://schemas.openxmlformats.org/officeDocument/2006/relationships/slide" Target="slides/slide25.xml"/><Relationship Id="rId74" Type="http://schemas.openxmlformats.org/officeDocument/2006/relationships/font" Target="fonts/BodoniModaSemiBo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BodoniModaSemiBold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odoniModa-bold.fntdata"/><Relationship Id="rId61" Type="http://schemas.openxmlformats.org/officeDocument/2006/relationships/font" Target="fonts/BodoniModa-regular.fntdata"/><Relationship Id="rId20" Type="http://schemas.openxmlformats.org/officeDocument/2006/relationships/slide" Target="slides/slide15.xml"/><Relationship Id="rId64" Type="http://schemas.openxmlformats.org/officeDocument/2006/relationships/font" Target="fonts/BodoniModa-boldItalic.fntdata"/><Relationship Id="rId63" Type="http://schemas.openxmlformats.org/officeDocument/2006/relationships/font" Target="fonts/BodoniModa-italic.fntdata"/><Relationship Id="rId22" Type="http://schemas.openxmlformats.org/officeDocument/2006/relationships/slide" Target="slides/slide17.xml"/><Relationship Id="rId66" Type="http://schemas.openxmlformats.org/officeDocument/2006/relationships/font" Target="fonts/BodoniModaMedium-bold.fntdata"/><Relationship Id="rId21" Type="http://schemas.openxmlformats.org/officeDocument/2006/relationships/slide" Target="slides/slide16.xml"/><Relationship Id="rId65" Type="http://schemas.openxmlformats.org/officeDocument/2006/relationships/font" Target="fonts/BodoniModaMedium-regular.fntdata"/><Relationship Id="rId24" Type="http://schemas.openxmlformats.org/officeDocument/2006/relationships/slide" Target="slides/slide19.xml"/><Relationship Id="rId68" Type="http://schemas.openxmlformats.org/officeDocument/2006/relationships/font" Target="fonts/BodoniModaMedium-boldItalic.fntdata"/><Relationship Id="rId23" Type="http://schemas.openxmlformats.org/officeDocument/2006/relationships/slide" Target="slides/slide18.xml"/><Relationship Id="rId67" Type="http://schemas.openxmlformats.org/officeDocument/2006/relationships/font" Target="fonts/BodoniModaMedium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ff59ed1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3ff59ed1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2b851390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2b851390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2b851390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2b851390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2353066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52353066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2b85139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2b85139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ff59ed11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ff59ed11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2b851390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2b851390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2b85139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2b85139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2b851390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2b851390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3ff59ed11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3ff59ed11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3ff59ed11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3ff59ed1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3ff59ed1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3ff59ed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3ff59ed11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3ff59ed11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3ff59ed11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3ff59ed11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42e1146685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42e1146685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2e1146685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42e1146685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2e1146685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42e1146685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e4492c53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e4492c53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42b851390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42b851390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42b851390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42b851390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42e1146685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42e1146685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42e1146685_2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42e1146685_2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54ca983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54ca983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42e1146685_2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42e1146685_2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42e1146685_2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42e1146685_2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2b851390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2b851390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42e1146685_2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42e1146685_2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3ff59ed11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3ff59ed11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33ff59ed1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33ff59ed1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33ff59ed11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33ff59ed1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33ff59ed11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33ff59ed11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4057ea6e8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4057ea6e8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42b851390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42b85139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2e1146685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2e1146685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42e1146685_2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42e1146685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2e1146685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42e1146685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42e1146685_2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42e1146685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42e1146685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42e1146685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42e1146685_2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42e1146685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42e1146685_2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42e1146685_2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42e1146685_2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42e1146685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42e1146685_2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42e1146685_2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42e1146685_2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42e1146685_2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42e1146685_2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42e1146685_2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2b85139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2b85139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2e1146685_2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42e1146685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42e1146685_2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42e1146685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42e1146685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42e1146685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42e1146685_2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42e1146685_2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42e1146685_2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42e1146685_2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42e1146685_2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42e1146685_2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2b85139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2b85139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2b85139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2b85139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b85139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2b85139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2b85139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2b85139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master mit größerem Raum für Titel + Siegel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08800" y="2986088"/>
            <a:ext cx="8932200" cy="19509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08800" y="975050"/>
            <a:ext cx="8935200" cy="19824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81599" y="1047750"/>
            <a:ext cx="8577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9832" y="20142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303632" y="39954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9175" y="72425"/>
            <a:ext cx="1972700" cy="6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92309" y="4821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03865"/>
                </a:solidFill>
              </a:defRPr>
            </a:lvl1pPr>
            <a:lvl2pPr lvl="1">
              <a:buNone/>
              <a:defRPr sz="1300">
                <a:solidFill>
                  <a:srgbClr val="003865"/>
                </a:solidFill>
              </a:defRPr>
            </a:lvl2pPr>
            <a:lvl3pPr lvl="2">
              <a:buNone/>
              <a:defRPr sz="1300">
                <a:solidFill>
                  <a:srgbClr val="003865"/>
                </a:solidFill>
              </a:defRPr>
            </a:lvl3pPr>
            <a:lvl4pPr lvl="3">
              <a:buNone/>
              <a:defRPr sz="1300">
                <a:solidFill>
                  <a:srgbClr val="003865"/>
                </a:solidFill>
              </a:defRPr>
            </a:lvl4pPr>
            <a:lvl5pPr lvl="4">
              <a:buNone/>
              <a:defRPr sz="1300">
                <a:solidFill>
                  <a:srgbClr val="003865"/>
                </a:solidFill>
              </a:defRPr>
            </a:lvl5pPr>
            <a:lvl6pPr lvl="5">
              <a:buNone/>
              <a:defRPr sz="1300">
                <a:solidFill>
                  <a:srgbClr val="003865"/>
                </a:solidFill>
              </a:defRPr>
            </a:lvl6pPr>
            <a:lvl7pPr lvl="6">
              <a:buNone/>
              <a:defRPr sz="1300">
                <a:solidFill>
                  <a:srgbClr val="003865"/>
                </a:solidFill>
              </a:defRPr>
            </a:lvl7pPr>
            <a:lvl8pPr lvl="7">
              <a:buNone/>
              <a:defRPr sz="1300">
                <a:solidFill>
                  <a:srgbClr val="003865"/>
                </a:solidFill>
              </a:defRPr>
            </a:lvl8pPr>
            <a:lvl9pPr lvl="8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Inhaltsseit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  <a:defRPr b="1" i="0" sz="3200" u="none" cap="none" strike="noStrike">
                <a:solidFill>
                  <a:srgbClr val="003865"/>
                </a:solidFill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seite">
  <p:cSld name="Inhaltsseit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log.waymo.com/2022/02/utilizing-key-point-and-pose-estimation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81600" y="1246275"/>
            <a:ext cx="8289600" cy="10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/>
              <a:t>Exploring Predictor Inductive Biases for Object-Centric Video Prediction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276300" y="4008250"/>
            <a:ext cx="8591400" cy="4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3333"/>
              </a:lnSpc>
              <a:spcBef>
                <a:spcPts val="480"/>
              </a:spcBef>
              <a:spcAft>
                <a:spcPts val="0"/>
              </a:spcAft>
              <a:buSzPts val="852"/>
              <a:buNone/>
            </a:pPr>
            <a:r>
              <a:rPr lang="en-GB" sz="1500"/>
              <a:t>Ismail Wahdan</a:t>
            </a:r>
            <a:endParaRPr sz="1500"/>
          </a:p>
          <a:p>
            <a:pPr indent="0" lvl="0" marL="0" rtl="0" algn="ctr">
              <a:lnSpc>
                <a:spcPct val="123333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sz="1544"/>
              <a:t>10.08.2022</a:t>
            </a:r>
            <a:endParaRPr sz="1544"/>
          </a:p>
          <a:p>
            <a:pPr indent="0" lvl="0" marL="0" rtl="0" algn="l">
              <a:lnSpc>
                <a:spcPct val="123333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62"/>
          </a:p>
        </p:txBody>
      </p:sp>
      <p:sp>
        <p:nvSpPr>
          <p:cNvPr id="92" name="Google Shape;92;p19"/>
          <p:cNvSpPr txBox="1"/>
          <p:nvPr/>
        </p:nvSpPr>
        <p:spPr>
          <a:xfrm>
            <a:off x="276300" y="4501450"/>
            <a:ext cx="8591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146350" y="4943075"/>
            <a:ext cx="6659100" cy="2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312600" y="3175725"/>
            <a:ext cx="851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Master Thesis Introductory Talk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[1]</a:t>
            </a:r>
            <a:endParaRPr/>
          </a:p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579125" y="1157225"/>
            <a:ext cx="50550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Mapping pixel information to slots requires attention to certain parts of the frame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Information representing objects are collected by feature maps and positional embedding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RNN iteration to enforce information collection into one slot per object (one background slot)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Attention model is used with inputs calculated from image, queries from slots </a:t>
            </a:r>
            <a:endParaRPr sz="1400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125" y="1376525"/>
            <a:ext cx="3268525" cy="2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5734138" y="3900575"/>
            <a:ext cx="292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Iteration to populate slots with object information [1].</a:t>
            </a:r>
            <a:endParaRPr sz="900"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for Video (</a:t>
            </a:r>
            <a:r>
              <a:rPr lang="en-GB"/>
              <a:t>SAVI) [2]</a:t>
            </a:r>
            <a:endParaRPr/>
          </a:p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579125" y="1157225"/>
            <a:ext cx="83232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Extends slot attention to videos.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Instead of random initialization, slots are predicted for next steps and then corrected.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Instead of RGB reconstruction, compares with predicted optical flow.</a:t>
            </a:r>
            <a:endParaRPr sz="14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00" y="2246700"/>
            <a:ext cx="5234374" cy="260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 Centric Video Transformer (OCVT) [3]</a:t>
            </a:r>
            <a:endParaRPr/>
          </a:p>
        </p:txBody>
      </p:sp>
      <p:sp>
        <p:nvSpPr>
          <p:cNvPr id="191" name="Google Shape;191;p31"/>
          <p:cNvSpPr txBox="1"/>
          <p:nvPr>
            <p:ph idx="2" type="body"/>
          </p:nvPr>
        </p:nvSpPr>
        <p:spPr>
          <a:xfrm>
            <a:off x="579125" y="1157225"/>
            <a:ext cx="52551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Does not use slots and slot attention, however, uses </a:t>
            </a:r>
            <a:r>
              <a:rPr lang="en-GB" sz="1400"/>
              <a:t>similarly</a:t>
            </a:r>
            <a:r>
              <a:rPr lang="en-GB" sz="1400"/>
              <a:t> objects as token for </a:t>
            </a:r>
            <a:r>
              <a:rPr lang="en-GB" sz="1400"/>
              <a:t>transformer architectures.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Discusses the need for correct alignment of objects in adjacent frames so that the object-wise loss can be applied.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Applies the Hungarian algorithm for object alignment. </a:t>
            </a:r>
            <a:endParaRPr sz="1400"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150" y="1157225"/>
            <a:ext cx="2258875" cy="3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Approach</a:t>
            </a:r>
            <a:endParaRPr sz="3400"/>
          </a:p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Proposed Approach</a:t>
            </a:r>
            <a:endParaRPr/>
          </a:p>
        </p:txBody>
      </p:sp>
      <p:sp>
        <p:nvSpPr>
          <p:cNvPr id="205" name="Google Shape;205;p33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learned slot object representations, learn dynamics and apply predictions directly in slot space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Capture object properties and interactions where possible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Less dimensionality leads to more efficient prediction and focus on the more relevant details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Slot embeddings can be used to reconstruct frames, or can be used directly to capture object information and be used by other systems in an efficient manner</a:t>
            </a:r>
            <a:endParaRPr sz="1400"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2" type="body"/>
          </p:nvPr>
        </p:nvSpPr>
        <p:spPr>
          <a:xfrm>
            <a:off x="579125" y="1382900"/>
            <a:ext cx="50460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Decomposes image into its object components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Working with individual images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No sequential processing</a:t>
            </a:r>
            <a:endParaRPr sz="1400"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7512687" y="4577525"/>
            <a:ext cx="1172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Recons. 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21" name="Google Shape;221;p35"/>
          <p:cNvGrpSpPr/>
          <p:nvPr/>
        </p:nvGrpSpPr>
        <p:grpSpPr>
          <a:xfrm>
            <a:off x="7512750" y="2753500"/>
            <a:ext cx="1171975" cy="394200"/>
            <a:chOff x="7436550" y="2677300"/>
            <a:chExt cx="1171975" cy="394200"/>
          </a:xfrm>
        </p:grpSpPr>
        <p:sp>
          <p:nvSpPr>
            <p:cNvPr id="222" name="Google Shape;222;p35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23" name="Google Shape;223;p35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24" name="Google Shape;224;p35"/>
          <p:cNvGrpSpPr/>
          <p:nvPr/>
        </p:nvGrpSpPr>
        <p:grpSpPr>
          <a:xfrm>
            <a:off x="5760150" y="2753500"/>
            <a:ext cx="1171975" cy="394200"/>
            <a:chOff x="7436550" y="2677300"/>
            <a:chExt cx="1171975" cy="394200"/>
          </a:xfrm>
        </p:grpSpPr>
        <p:sp>
          <p:nvSpPr>
            <p:cNvPr id="225" name="Google Shape;225;p35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26" name="Google Shape;226;p35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27" name="Google Shape;227;p35"/>
          <p:cNvGrpSpPr/>
          <p:nvPr/>
        </p:nvGrpSpPr>
        <p:grpSpPr>
          <a:xfrm>
            <a:off x="6983068" y="2158978"/>
            <a:ext cx="658096" cy="644563"/>
            <a:chOff x="1561900" y="1536338"/>
            <a:chExt cx="834300" cy="800700"/>
          </a:xfrm>
        </p:grpSpPr>
        <p:sp>
          <p:nvSpPr>
            <p:cNvPr id="228" name="Google Shape;228;p3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3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30" name="Google Shape;230;p3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" name="Google Shape;233;p35"/>
          <p:cNvSpPr txBox="1"/>
          <p:nvPr/>
        </p:nvSpPr>
        <p:spPr>
          <a:xfrm>
            <a:off x="6717813" y="1888406"/>
            <a:ext cx="1188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34" name="Google Shape;234;p35"/>
          <p:cNvCxnSpPr>
            <a:stCxn id="226" idx="0"/>
            <a:endCxn id="228" idx="1"/>
          </p:cNvCxnSpPr>
          <p:nvPr/>
        </p:nvCxnSpPr>
        <p:spPr>
          <a:xfrm rot="-5400000">
            <a:off x="6536125" y="2306500"/>
            <a:ext cx="272100" cy="621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5"/>
          <p:cNvCxnSpPr>
            <a:stCxn id="228" idx="3"/>
            <a:endCxn id="223" idx="0"/>
          </p:cNvCxnSpPr>
          <p:nvPr/>
        </p:nvCxnSpPr>
        <p:spPr>
          <a:xfrm>
            <a:off x="7641164" y="2481260"/>
            <a:ext cx="472800" cy="272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7842017" y="4081290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35"/>
          <p:cNvGrpSpPr/>
          <p:nvPr/>
        </p:nvGrpSpPr>
        <p:grpSpPr>
          <a:xfrm>
            <a:off x="7255835" y="3358497"/>
            <a:ext cx="1708491" cy="531993"/>
            <a:chOff x="962645" y="1119704"/>
            <a:chExt cx="1736272" cy="539930"/>
          </a:xfrm>
        </p:grpSpPr>
        <p:grpSp>
          <p:nvGrpSpPr>
            <p:cNvPr id="238" name="Google Shape;238;p35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239" name="Google Shape;239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35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35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242" name="Google Shape;242;p35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243" name="Google Shape;243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4" name="Google Shape;244;p35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5" name="Google Shape;245;p35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35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247" name="Google Shape;247;p35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248" name="Google Shape;248;p3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9" name="Google Shape;249;p35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0" name="Google Shape;250;p35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6083629" y="4081590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5"/>
          <p:cNvCxnSpPr>
            <a:stCxn id="251" idx="0"/>
            <a:endCxn id="226" idx="2"/>
          </p:cNvCxnSpPr>
          <p:nvPr/>
        </p:nvCxnSpPr>
        <p:spPr>
          <a:xfrm flipH="1" rot="10800000">
            <a:off x="6353629" y="3147690"/>
            <a:ext cx="7500" cy="93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422" y="4216983"/>
            <a:ext cx="778804" cy="26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5849050" y="4577525"/>
            <a:ext cx="966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55" name="Google Shape;255;p35"/>
          <p:cNvCxnSpPr>
            <a:stCxn id="223" idx="2"/>
            <a:endCxn id="243" idx="0"/>
          </p:cNvCxnSpPr>
          <p:nvPr/>
        </p:nvCxnSpPr>
        <p:spPr>
          <a:xfrm flipH="1">
            <a:off x="8110225" y="3147700"/>
            <a:ext cx="3600" cy="21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5"/>
          <p:cNvCxnSpPr>
            <a:stCxn id="243" idx="2"/>
            <a:endCxn id="236" idx="0"/>
          </p:cNvCxnSpPr>
          <p:nvPr/>
        </p:nvCxnSpPr>
        <p:spPr>
          <a:xfrm>
            <a:off x="8110081" y="3890491"/>
            <a:ext cx="1800" cy="19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5"/>
          <p:cNvCxnSpPr>
            <a:stCxn id="251" idx="3"/>
            <a:endCxn id="253" idx="1"/>
          </p:cNvCxnSpPr>
          <p:nvPr/>
        </p:nvCxnSpPr>
        <p:spPr>
          <a:xfrm>
            <a:off x="6623629" y="4351590"/>
            <a:ext cx="21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5"/>
          <p:cNvCxnSpPr>
            <a:stCxn id="236" idx="1"/>
            <a:endCxn id="253" idx="3"/>
          </p:cNvCxnSpPr>
          <p:nvPr/>
        </p:nvCxnSpPr>
        <p:spPr>
          <a:xfrm flipH="1">
            <a:off x="7622117" y="4351290"/>
            <a:ext cx="219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9" name="Google Shape;259;p35"/>
          <p:cNvSpPr/>
          <p:nvPr/>
        </p:nvSpPr>
        <p:spPr>
          <a:xfrm>
            <a:off x="1974150" y="3256250"/>
            <a:ext cx="1114800" cy="540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 Attention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2844737" y="4425125"/>
            <a:ext cx="1172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Recons. 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3174067" y="39288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1415679" y="39291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472" y="4064583"/>
            <a:ext cx="778804" cy="26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1181100" y="4425125"/>
            <a:ext cx="966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65" name="Google Shape;265;p35"/>
          <p:cNvCxnSpPr>
            <a:stCxn id="262" idx="3"/>
            <a:endCxn id="263" idx="1"/>
          </p:cNvCxnSpPr>
          <p:nvPr/>
        </p:nvCxnSpPr>
        <p:spPr>
          <a:xfrm>
            <a:off x="1955679" y="4199190"/>
            <a:ext cx="21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5"/>
          <p:cNvCxnSpPr>
            <a:stCxn id="261" idx="1"/>
            <a:endCxn id="263" idx="3"/>
          </p:cNvCxnSpPr>
          <p:nvPr/>
        </p:nvCxnSpPr>
        <p:spPr>
          <a:xfrm flipH="1">
            <a:off x="2954167" y="4198890"/>
            <a:ext cx="219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5"/>
          <p:cNvCxnSpPr>
            <a:stCxn id="262" idx="0"/>
            <a:endCxn id="259" idx="1"/>
          </p:cNvCxnSpPr>
          <p:nvPr/>
        </p:nvCxnSpPr>
        <p:spPr>
          <a:xfrm rot="-5400000">
            <a:off x="1628529" y="3583440"/>
            <a:ext cx="402900" cy="288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5"/>
          <p:cNvCxnSpPr>
            <a:stCxn id="259" idx="3"/>
            <a:endCxn id="261" idx="0"/>
          </p:cNvCxnSpPr>
          <p:nvPr/>
        </p:nvCxnSpPr>
        <p:spPr>
          <a:xfrm>
            <a:off x="3088950" y="3526250"/>
            <a:ext cx="355200" cy="402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9" name="Google Shape;269;p35"/>
          <p:cNvGrpSpPr/>
          <p:nvPr/>
        </p:nvGrpSpPr>
        <p:grpSpPr>
          <a:xfrm>
            <a:off x="3530600" y="2833388"/>
            <a:ext cx="1926300" cy="510900"/>
            <a:chOff x="4064000" y="3366788"/>
            <a:chExt cx="1926300" cy="510900"/>
          </a:xfrm>
        </p:grpSpPr>
        <p:cxnSp>
          <p:nvCxnSpPr>
            <p:cNvPr id="270" name="Google Shape;270;p35"/>
            <p:cNvCxnSpPr/>
            <p:nvPr/>
          </p:nvCxnSpPr>
          <p:spPr>
            <a:xfrm flipH="1" rot="10800000">
              <a:off x="4064000" y="3626575"/>
              <a:ext cx="1926300" cy="218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ot"/>
              <a:round/>
              <a:headEnd len="med" w="med" type="triangle"/>
              <a:tailEnd len="med" w="med" type="triangle"/>
            </a:ln>
          </p:spPr>
        </p:cxnSp>
        <p:sp>
          <p:nvSpPr>
            <p:cNvPr id="271" name="Google Shape;271;p35"/>
            <p:cNvSpPr txBox="1"/>
            <p:nvPr/>
          </p:nvSpPr>
          <p:spPr>
            <a:xfrm rot="-347306">
              <a:off x="4509165" y="3414489"/>
              <a:ext cx="966729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FF0000"/>
                  </a:solidFill>
                </a:rPr>
                <a:t>Same</a:t>
              </a:r>
              <a:endParaRPr sz="1500">
                <a:solidFill>
                  <a:srgbClr val="FF0000"/>
                </a:solidFill>
              </a:endParaRPr>
            </a:p>
          </p:txBody>
        </p:sp>
      </p:grp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sp>
        <p:nvSpPr>
          <p:cNvPr id="278" name="Google Shape;278;p36"/>
          <p:cNvSpPr txBox="1"/>
          <p:nvPr>
            <p:ph idx="2" type="body"/>
          </p:nvPr>
        </p:nvSpPr>
        <p:spPr>
          <a:xfrm>
            <a:off x="579125" y="1130975"/>
            <a:ext cx="8290800" cy="15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Slot Attention factorizes </a:t>
            </a:r>
            <a:r>
              <a:rPr lang="en-GB" sz="1400"/>
              <a:t>i</a:t>
            </a:r>
            <a:r>
              <a:rPr lang="en-GB" sz="1400"/>
              <a:t>mage i</a:t>
            </a:r>
            <a:r>
              <a:rPr lang="en-GB" sz="1400"/>
              <a:t>nto</a:t>
            </a:r>
            <a:r>
              <a:rPr lang="en-GB" sz="1400"/>
              <a:t> </a:t>
            </a:r>
            <a:r>
              <a:rPr b="1" lang="en-GB" sz="1400"/>
              <a:t>unordered Slots</a:t>
            </a:r>
            <a:endParaRPr b="1" sz="14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Slots from consecutive images must be aligned temporally: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Computite affinity between scores (e.g. norm.cosine similarity)</a:t>
            </a:r>
            <a:endParaRPr sz="1400"/>
          </a:p>
          <a:p>
            <a:pPr indent="-3111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Find bipartite match with</a:t>
            </a:r>
            <a:r>
              <a:rPr lang="en-GB" sz="1400"/>
              <a:t> Hungarian algorithm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Recovering slots for temporal alignment</a:t>
            </a:r>
            <a:endParaRPr sz="1400"/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1906917" y="428764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648029" y="4287640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6"/>
          <p:cNvGrpSpPr/>
          <p:nvPr/>
        </p:nvGrpSpPr>
        <p:grpSpPr>
          <a:xfrm>
            <a:off x="332025" y="3840025"/>
            <a:ext cx="1171975" cy="394200"/>
            <a:chOff x="7436550" y="2677300"/>
            <a:chExt cx="1171975" cy="394200"/>
          </a:xfrm>
        </p:grpSpPr>
        <p:sp>
          <p:nvSpPr>
            <p:cNvPr id="282" name="Google Shape;282;p36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83" name="Google Shape;283;p36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84" name="Google Shape;284;p36"/>
          <p:cNvGrpSpPr/>
          <p:nvPr/>
        </p:nvGrpSpPr>
        <p:grpSpPr>
          <a:xfrm>
            <a:off x="588968" y="3218228"/>
            <a:ext cx="658096" cy="515651"/>
            <a:chOff x="1561900" y="1536338"/>
            <a:chExt cx="834300" cy="800700"/>
          </a:xfrm>
        </p:grpSpPr>
        <p:sp>
          <p:nvSpPr>
            <p:cNvPr id="285" name="Google Shape;285;p36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36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87" name="Google Shape;287;p36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6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6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0" name="Google Shape;290;p36"/>
          <p:cNvGrpSpPr/>
          <p:nvPr/>
        </p:nvGrpSpPr>
        <p:grpSpPr>
          <a:xfrm>
            <a:off x="1590938" y="3840025"/>
            <a:ext cx="1171975" cy="394200"/>
            <a:chOff x="7436550" y="2677300"/>
            <a:chExt cx="1171975" cy="394200"/>
          </a:xfrm>
        </p:grpSpPr>
        <p:sp>
          <p:nvSpPr>
            <p:cNvPr id="291" name="Google Shape;291;p36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92" name="Google Shape;292;p36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93" name="Google Shape;293;p36"/>
          <p:cNvGrpSpPr/>
          <p:nvPr/>
        </p:nvGrpSpPr>
        <p:grpSpPr>
          <a:xfrm>
            <a:off x="1847868" y="3218228"/>
            <a:ext cx="658096" cy="515651"/>
            <a:chOff x="1561900" y="1536338"/>
            <a:chExt cx="834300" cy="800700"/>
          </a:xfrm>
        </p:grpSpPr>
        <p:sp>
          <p:nvSpPr>
            <p:cNvPr id="294" name="Google Shape;294;p36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36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96" name="Google Shape;296;p36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6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6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9" name="Google Shape;299;p36"/>
          <p:cNvGrpSpPr/>
          <p:nvPr/>
        </p:nvGrpSpPr>
        <p:grpSpPr>
          <a:xfrm>
            <a:off x="3941225" y="3268525"/>
            <a:ext cx="1080000" cy="1080000"/>
            <a:chOff x="4855625" y="3268525"/>
            <a:chExt cx="1080000" cy="1080000"/>
          </a:xfrm>
        </p:grpSpPr>
        <p:sp>
          <p:nvSpPr>
            <p:cNvPr id="300" name="Google Shape;300;p36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0.8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309" name="Google Shape;309;p36"/>
          <p:cNvSpPr txBox="1"/>
          <p:nvPr/>
        </p:nvSpPr>
        <p:spPr>
          <a:xfrm>
            <a:off x="648975" y="2617200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1. </a:t>
            </a:r>
            <a:r>
              <a:rPr lang="en-GB" sz="1600">
                <a:solidFill>
                  <a:srgbClr val="FF0000"/>
                </a:solidFill>
              </a:rPr>
              <a:t>Encoding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3486725" y="2617200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2. Scoring Slots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311" name="Google Shape;311;p36"/>
          <p:cNvSpPr/>
          <p:nvPr/>
        </p:nvSpPr>
        <p:spPr>
          <a:xfrm rot="5400000">
            <a:off x="3606527" y="3222275"/>
            <a:ext cx="94800" cy="45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 rot="5400000">
            <a:off x="3606527" y="3575775"/>
            <a:ext cx="94800" cy="452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 rot="5400000">
            <a:off x="3609075" y="3944825"/>
            <a:ext cx="94800" cy="447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4429575" y="4424725"/>
            <a:ext cx="94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4793825" y="4424725"/>
            <a:ext cx="94800" cy="394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4073775" y="4424725"/>
            <a:ext cx="94800" cy="394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36"/>
          <p:cNvGrpSpPr/>
          <p:nvPr/>
        </p:nvGrpSpPr>
        <p:grpSpPr>
          <a:xfrm>
            <a:off x="5098050" y="3187900"/>
            <a:ext cx="364450" cy="1187575"/>
            <a:chOff x="6012450" y="3187900"/>
            <a:chExt cx="364450" cy="1187575"/>
          </a:xfrm>
        </p:grpSpPr>
        <p:sp>
          <p:nvSpPr>
            <p:cNvPr id="318" name="Google Shape;318;p36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 txBox="1"/>
            <p:nvPr/>
          </p:nvSpPr>
          <p:spPr>
            <a:xfrm>
              <a:off x="6109600" y="3187900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320" name="Google Shape;320;p36"/>
            <p:cNvSpPr txBox="1"/>
            <p:nvPr/>
          </p:nvSpPr>
          <p:spPr>
            <a:xfrm>
              <a:off x="6109600" y="4215875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</a:t>
              </a:r>
              <a:r>
                <a:rPr b="1" lang="en-GB" sz="800">
                  <a:solidFill>
                    <a:srgbClr val="FF0000"/>
                  </a:solidFill>
                </a:rPr>
                <a:t>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321" name="Google Shape;321;p36"/>
          <p:cNvSpPr txBox="1"/>
          <p:nvPr/>
        </p:nvSpPr>
        <p:spPr>
          <a:xfrm>
            <a:off x="5696525" y="2617200"/>
            <a:ext cx="32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3</a:t>
            </a:r>
            <a:r>
              <a:rPr lang="en-GB" sz="1600">
                <a:solidFill>
                  <a:srgbClr val="FF0000"/>
                </a:solidFill>
              </a:rPr>
              <a:t>. Hungarian &amp; Alignment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322" name="Google Shape;322;p36"/>
          <p:cNvSpPr/>
          <p:nvPr/>
        </p:nvSpPr>
        <p:spPr>
          <a:xfrm flipH="1" rot="-5400000">
            <a:off x="6107420" y="3583336"/>
            <a:ext cx="94800" cy="40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 flipH="1" rot="-5400000">
            <a:off x="6107420" y="3763656"/>
            <a:ext cx="94800" cy="40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 flipH="1" rot="-5400000">
            <a:off x="6107420" y="3943975"/>
            <a:ext cx="94800" cy="408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36"/>
          <p:cNvGrpSpPr/>
          <p:nvPr/>
        </p:nvGrpSpPr>
        <p:grpSpPr>
          <a:xfrm>
            <a:off x="6889025" y="3427700"/>
            <a:ext cx="1080000" cy="1080000"/>
            <a:chOff x="4855625" y="3268525"/>
            <a:chExt cx="1080000" cy="1080000"/>
          </a:xfrm>
        </p:grpSpPr>
        <p:sp>
          <p:nvSpPr>
            <p:cNvPr id="326" name="Google Shape;326;p36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335" name="Google Shape;335;p36"/>
          <p:cNvSpPr/>
          <p:nvPr/>
        </p:nvSpPr>
        <p:spPr>
          <a:xfrm flipH="1" rot="-5400000">
            <a:off x="8732020" y="4038811"/>
            <a:ext cx="94800" cy="40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 flipH="1" rot="-5400000">
            <a:off x="8732020" y="3630006"/>
            <a:ext cx="94800" cy="40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 flipH="1" rot="-5400000">
            <a:off x="8732020" y="3834388"/>
            <a:ext cx="94800" cy="408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6440400" y="3793100"/>
            <a:ext cx="349200" cy="34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8031600" y="3881400"/>
            <a:ext cx="408000" cy="265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588925" y="2868325"/>
            <a:ext cx="6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 1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1884325" y="2868325"/>
            <a:ext cx="6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 2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6456475" y="3040575"/>
            <a:ext cx="1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Alignment Matrix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343" name="Google Shape;343;p3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Predictor Modules</a:t>
            </a:r>
            <a:endParaRPr sz="3400"/>
          </a:p>
        </p:txBody>
      </p:sp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376775" y="1655058"/>
            <a:ext cx="75483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Problem Stateme</a:t>
            </a:r>
            <a:r>
              <a:rPr lang="en-GB" sz="1900"/>
              <a:t>n</a:t>
            </a:r>
            <a:r>
              <a:rPr lang="en-GB" sz="1900"/>
              <a:t>t</a:t>
            </a:r>
            <a:endParaRPr sz="1900"/>
          </a:p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376775" y="3180425"/>
            <a:ext cx="70794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First Results</a:t>
            </a:r>
            <a:endParaRPr sz="1900"/>
          </a:p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376775" y="2682817"/>
            <a:ext cx="7548300" cy="4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Approach</a:t>
            </a:r>
            <a:endParaRPr sz="1900"/>
          </a:p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376775" y="2181025"/>
            <a:ext cx="75483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Related Work</a:t>
            </a:r>
            <a:endParaRPr sz="1900"/>
          </a:p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376775" y="3630200"/>
            <a:ext cx="70794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Next Steps</a:t>
            </a:r>
            <a:endParaRPr sz="1900"/>
          </a:p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R</a:t>
            </a:r>
            <a:r>
              <a:rPr lang="en-GB"/>
              <a:t>NN </a:t>
            </a:r>
            <a:r>
              <a:rPr lang="en-GB"/>
              <a:t>Predictor</a:t>
            </a:r>
            <a:endParaRPr/>
          </a:p>
        </p:txBody>
      </p:sp>
      <p:grpSp>
        <p:nvGrpSpPr>
          <p:cNvPr id="355" name="Google Shape;355;p38"/>
          <p:cNvGrpSpPr/>
          <p:nvPr/>
        </p:nvGrpSpPr>
        <p:grpSpPr>
          <a:xfrm>
            <a:off x="1171150" y="3348575"/>
            <a:ext cx="832500" cy="359700"/>
            <a:chOff x="1531100" y="1368775"/>
            <a:chExt cx="832500" cy="359700"/>
          </a:xfrm>
        </p:grpSpPr>
        <p:sp>
          <p:nvSpPr>
            <p:cNvPr id="356" name="Google Shape;356;p3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358" name="Google Shape;358;p38"/>
          <p:cNvSpPr/>
          <p:nvPr/>
        </p:nvSpPr>
        <p:spPr>
          <a:xfrm flipH="1" rot="10800000">
            <a:off x="1542989" y="4043051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 flipH="1" rot="10800000">
            <a:off x="2918861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/>
          <p:nvPr/>
        </p:nvSpPr>
        <p:spPr>
          <a:xfrm flipH="1" rot="10800000">
            <a:off x="5298471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 flipH="1" rot="10800000">
            <a:off x="6921318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 txBox="1"/>
          <p:nvPr/>
        </p:nvSpPr>
        <p:spPr>
          <a:xfrm>
            <a:off x="1631800" y="4465450"/>
            <a:ext cx="13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Seed 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387275" y="4465450"/>
            <a:ext cx="1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364" name="Google Shape;364;p38"/>
          <p:cNvGrpSpPr/>
          <p:nvPr/>
        </p:nvGrpSpPr>
        <p:grpSpPr>
          <a:xfrm>
            <a:off x="3973075" y="3580600"/>
            <a:ext cx="359967" cy="78600"/>
            <a:chOff x="8714375" y="4605925"/>
            <a:chExt cx="359967" cy="78600"/>
          </a:xfrm>
        </p:grpSpPr>
        <p:sp>
          <p:nvSpPr>
            <p:cNvPr id="365" name="Google Shape;365;p38"/>
            <p:cNvSpPr/>
            <p:nvPr/>
          </p:nvSpPr>
          <p:spPr>
            <a:xfrm>
              <a:off x="8714375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8857009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8999642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cxnSp>
        <p:nvCxnSpPr>
          <p:cNvPr id="368" name="Google Shape;368;p38"/>
          <p:cNvCxnSpPr>
            <a:endCxn id="356" idx="3"/>
          </p:cNvCxnSpPr>
          <p:nvPr/>
        </p:nvCxnSpPr>
        <p:spPr>
          <a:xfrm rot="10800000">
            <a:off x="1587400" y="370827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9" name="Google Shape;369;p38"/>
          <p:cNvGrpSpPr/>
          <p:nvPr/>
        </p:nvGrpSpPr>
        <p:grpSpPr>
          <a:xfrm>
            <a:off x="2547000" y="3348575"/>
            <a:ext cx="832500" cy="359700"/>
            <a:chOff x="1531100" y="1368775"/>
            <a:chExt cx="832500" cy="359700"/>
          </a:xfrm>
        </p:grpSpPr>
        <p:sp>
          <p:nvSpPr>
            <p:cNvPr id="370" name="Google Shape;370;p3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372" name="Google Shape;372;p38"/>
          <p:cNvCxnSpPr>
            <a:endCxn id="370" idx="3"/>
          </p:cNvCxnSpPr>
          <p:nvPr/>
        </p:nvCxnSpPr>
        <p:spPr>
          <a:xfrm rot="10800000">
            <a:off x="2963250" y="3708275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8"/>
          <p:cNvCxnSpPr>
            <a:stCxn id="356" idx="0"/>
            <a:endCxn id="370" idx="2"/>
          </p:cNvCxnSpPr>
          <p:nvPr/>
        </p:nvCxnSpPr>
        <p:spPr>
          <a:xfrm>
            <a:off x="2003650" y="3528425"/>
            <a:ext cx="54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374" name="Google Shape;374;p38"/>
          <p:cNvGrpSpPr/>
          <p:nvPr/>
        </p:nvGrpSpPr>
        <p:grpSpPr>
          <a:xfrm>
            <a:off x="4926625" y="3348575"/>
            <a:ext cx="832500" cy="359700"/>
            <a:chOff x="1531100" y="1368775"/>
            <a:chExt cx="832500" cy="359700"/>
          </a:xfrm>
        </p:grpSpPr>
        <p:sp>
          <p:nvSpPr>
            <p:cNvPr id="375" name="Google Shape;375;p3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377" name="Google Shape;377;p38"/>
          <p:cNvCxnSpPr/>
          <p:nvPr/>
        </p:nvCxnSpPr>
        <p:spPr>
          <a:xfrm>
            <a:off x="4409725" y="3527775"/>
            <a:ext cx="5136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8"/>
          <p:cNvCxnSpPr>
            <a:stCxn id="375" idx="3"/>
            <a:endCxn id="360" idx="2"/>
          </p:cNvCxnSpPr>
          <p:nvPr/>
        </p:nvCxnSpPr>
        <p:spPr>
          <a:xfrm>
            <a:off x="5342875" y="370827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9" name="Google Shape;379;p38"/>
          <p:cNvGrpSpPr/>
          <p:nvPr/>
        </p:nvGrpSpPr>
        <p:grpSpPr>
          <a:xfrm>
            <a:off x="6549475" y="3348575"/>
            <a:ext cx="832500" cy="359700"/>
            <a:chOff x="1531100" y="1368775"/>
            <a:chExt cx="832500" cy="359700"/>
          </a:xfrm>
        </p:grpSpPr>
        <p:sp>
          <p:nvSpPr>
            <p:cNvPr id="380" name="Google Shape;380;p3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382" name="Google Shape;382;p38"/>
          <p:cNvCxnSpPr>
            <a:endCxn id="361" idx="2"/>
          </p:cNvCxnSpPr>
          <p:nvPr/>
        </p:nvCxnSpPr>
        <p:spPr>
          <a:xfrm>
            <a:off x="6965718" y="3708126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8"/>
          <p:cNvCxnSpPr>
            <a:endCxn id="380" idx="2"/>
          </p:cNvCxnSpPr>
          <p:nvPr/>
        </p:nvCxnSpPr>
        <p:spPr>
          <a:xfrm>
            <a:off x="5758975" y="3528425"/>
            <a:ext cx="79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4" name="Google Shape;384;p38"/>
          <p:cNvSpPr txBox="1"/>
          <p:nvPr>
            <p:ph idx="2" type="body"/>
          </p:nvPr>
        </p:nvSpPr>
        <p:spPr>
          <a:xfrm>
            <a:off x="579125" y="1185400"/>
            <a:ext cx="4763700" cy="177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Works for aligned single slots at the time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For N slots, we need N RNN predictor modules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Carries the motion information in its hidden states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Cannot model interaction between objects</a:t>
            </a:r>
            <a:endParaRPr sz="1400"/>
          </a:p>
        </p:txBody>
      </p:sp>
      <p:sp>
        <p:nvSpPr>
          <p:cNvPr id="385" name="Google Shape;385;p38"/>
          <p:cNvSpPr txBox="1"/>
          <p:nvPr/>
        </p:nvSpPr>
        <p:spPr>
          <a:xfrm>
            <a:off x="519300" y="2956300"/>
            <a:ext cx="3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Seed Stage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: Initializing RNN states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386" name="Google Shape;386;p38"/>
          <p:cNvCxnSpPr>
            <a:stCxn id="370" idx="0"/>
          </p:cNvCxnSpPr>
          <p:nvPr/>
        </p:nvCxnSpPr>
        <p:spPr>
          <a:xfrm flipH="1" rot="10800000">
            <a:off x="3379500" y="3527825"/>
            <a:ext cx="409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7" name="Google Shape;387;p38"/>
          <p:cNvSpPr txBox="1"/>
          <p:nvPr/>
        </p:nvSpPr>
        <p:spPr>
          <a:xfrm>
            <a:off x="4557900" y="2956300"/>
            <a:ext cx="42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Predict</a:t>
            </a: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 Stage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: Using state to predict future 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388" name="Google Shape;388;p3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38"/>
          <p:cNvSpPr/>
          <p:nvPr/>
        </p:nvSpPr>
        <p:spPr>
          <a:xfrm rot="5400000">
            <a:off x="6040343" y="1939741"/>
            <a:ext cx="109800" cy="583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 rot="5400000">
            <a:off x="8321210" y="1939741"/>
            <a:ext cx="109800" cy="583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38"/>
          <p:cNvCxnSpPr>
            <a:stCxn id="389" idx="0"/>
            <a:endCxn id="392" idx="2"/>
          </p:cNvCxnSpPr>
          <p:nvPr/>
        </p:nvCxnSpPr>
        <p:spPr>
          <a:xfrm flipH="1" rot="10800000">
            <a:off x="6386843" y="2230741"/>
            <a:ext cx="391500" cy="6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8"/>
          <p:cNvCxnSpPr>
            <a:stCxn id="392" idx="0"/>
            <a:endCxn id="390" idx="2"/>
          </p:cNvCxnSpPr>
          <p:nvPr/>
        </p:nvCxnSpPr>
        <p:spPr>
          <a:xfrm>
            <a:off x="7693864" y="2230749"/>
            <a:ext cx="390600" cy="6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4" name="Google Shape;394;p38"/>
          <p:cNvGrpSpPr/>
          <p:nvPr/>
        </p:nvGrpSpPr>
        <p:grpSpPr>
          <a:xfrm>
            <a:off x="5759136" y="951789"/>
            <a:ext cx="3399097" cy="1464370"/>
            <a:chOff x="797024" y="-18487"/>
            <a:chExt cx="3746387" cy="1612387"/>
          </a:xfrm>
        </p:grpSpPr>
        <p:sp>
          <p:nvSpPr>
            <p:cNvPr id="395" name="Google Shape;395;p38"/>
            <p:cNvSpPr/>
            <p:nvPr/>
          </p:nvSpPr>
          <p:spPr>
            <a:xfrm rot="5400000">
              <a:off x="1107525" y="153738"/>
              <a:ext cx="120300" cy="6432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38"/>
            <p:cNvGrpSpPr/>
            <p:nvPr/>
          </p:nvGrpSpPr>
          <p:grpSpPr>
            <a:xfrm>
              <a:off x="1920525" y="271199"/>
              <a:ext cx="1008900" cy="408300"/>
              <a:chOff x="2269050" y="2068924"/>
              <a:chExt cx="1008900" cy="408300"/>
            </a:xfrm>
          </p:grpSpPr>
          <p:sp>
            <p:nvSpPr>
              <p:cNvPr id="397" name="Google Shape;397;p38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8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cxnSp>
          <p:nvCxnSpPr>
            <p:cNvPr id="399" name="Google Shape;399;p38"/>
            <p:cNvCxnSpPr>
              <a:stCxn id="395" idx="0"/>
              <a:endCxn id="397" idx="2"/>
            </p:cNvCxnSpPr>
            <p:nvPr/>
          </p:nvCxnSpPr>
          <p:spPr>
            <a:xfrm>
              <a:off x="1489275" y="475338"/>
              <a:ext cx="4314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38"/>
            <p:cNvCxnSpPr>
              <a:stCxn id="397" idx="0"/>
              <a:endCxn id="401" idx="2"/>
            </p:cNvCxnSpPr>
            <p:nvPr/>
          </p:nvCxnSpPr>
          <p:spPr>
            <a:xfrm>
              <a:off x="2929425" y="475349"/>
              <a:ext cx="4311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2" name="Google Shape;402;p38"/>
            <p:cNvSpPr/>
            <p:nvPr/>
          </p:nvSpPr>
          <p:spPr>
            <a:xfrm rot="5400000">
              <a:off x="1107525" y="610938"/>
              <a:ext cx="120300" cy="643200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 rot="5400000">
              <a:off x="3622125" y="610938"/>
              <a:ext cx="120300" cy="643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" name="Google Shape;404;p38"/>
            <p:cNvGrpSpPr/>
            <p:nvPr/>
          </p:nvGrpSpPr>
          <p:grpSpPr>
            <a:xfrm>
              <a:off x="1920525" y="728399"/>
              <a:ext cx="1008900" cy="408300"/>
              <a:chOff x="2269050" y="2068924"/>
              <a:chExt cx="1008900" cy="408300"/>
            </a:xfrm>
          </p:grpSpPr>
          <p:sp>
            <p:nvSpPr>
              <p:cNvPr id="405" name="Google Shape;405;p38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8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cxnSp>
          <p:nvCxnSpPr>
            <p:cNvPr id="407" name="Google Shape;407;p38"/>
            <p:cNvCxnSpPr>
              <a:stCxn id="402" idx="0"/>
              <a:endCxn id="405" idx="2"/>
            </p:cNvCxnSpPr>
            <p:nvPr/>
          </p:nvCxnSpPr>
          <p:spPr>
            <a:xfrm>
              <a:off x="1489275" y="932538"/>
              <a:ext cx="4314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8" name="Google Shape;408;p38"/>
            <p:cNvCxnSpPr>
              <a:stCxn id="405" idx="0"/>
              <a:endCxn id="403" idx="2"/>
            </p:cNvCxnSpPr>
            <p:nvPr/>
          </p:nvCxnSpPr>
          <p:spPr>
            <a:xfrm>
              <a:off x="2929425" y="932549"/>
              <a:ext cx="4311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09" name="Google Shape;409;p38"/>
            <p:cNvGrpSpPr/>
            <p:nvPr/>
          </p:nvGrpSpPr>
          <p:grpSpPr>
            <a:xfrm>
              <a:off x="1920525" y="1185599"/>
              <a:ext cx="1008900" cy="408300"/>
              <a:chOff x="2269050" y="2068924"/>
              <a:chExt cx="1008900" cy="408300"/>
            </a:xfrm>
          </p:grpSpPr>
          <p:sp>
            <p:nvSpPr>
              <p:cNvPr id="392" name="Google Shape;392;p38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8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411" name="Google Shape;411;p38"/>
            <p:cNvSpPr txBox="1"/>
            <p:nvPr/>
          </p:nvSpPr>
          <p:spPr>
            <a:xfrm>
              <a:off x="797024" y="-18487"/>
              <a:ext cx="58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Slots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412" name="Google Shape;412;p38"/>
            <p:cNvSpPr txBox="1"/>
            <p:nvPr/>
          </p:nvSpPr>
          <p:spPr>
            <a:xfrm>
              <a:off x="2836710" y="-18475"/>
              <a:ext cx="170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Predicted Slots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 rot="5400000">
              <a:off x="3622125" y="153738"/>
              <a:ext cx="120300" cy="6432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MLP Predictor</a:t>
            </a:r>
            <a:endParaRPr/>
          </a:p>
        </p:txBody>
      </p:sp>
      <p:sp>
        <p:nvSpPr>
          <p:cNvPr id="418" name="Google Shape;418;p39"/>
          <p:cNvSpPr txBox="1"/>
          <p:nvPr>
            <p:ph idx="2" type="body"/>
          </p:nvPr>
        </p:nvSpPr>
        <p:spPr>
          <a:xfrm>
            <a:off x="579125" y="1185400"/>
            <a:ext cx="5000700" cy="15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Works for aligned single slots at the time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For N slots, we need N MLP predictor modules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Explicitly </a:t>
            </a:r>
            <a:r>
              <a:rPr lang="en-GB" sz="1400"/>
              <a:t>models</a:t>
            </a:r>
            <a:r>
              <a:rPr lang="en-GB" sz="1400"/>
              <a:t> the motion between two previous slots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Cannot model interaction between objects</a:t>
            </a:r>
            <a:endParaRPr sz="1400"/>
          </a:p>
        </p:txBody>
      </p:sp>
      <p:sp>
        <p:nvSpPr>
          <p:cNvPr id="419" name="Google Shape;419;p39"/>
          <p:cNvSpPr/>
          <p:nvPr/>
        </p:nvSpPr>
        <p:spPr>
          <a:xfrm flipH="1" rot="-5400000">
            <a:off x="2547675" y="3082358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 flipH="1" rot="-5400000">
            <a:off x="2547675" y="3285254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 flipH="1" rot="5400000">
            <a:off x="5685975" y="3204912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4691897" y="3298527"/>
            <a:ext cx="294000" cy="274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+</a:t>
            </a:r>
            <a:endParaRPr b="1" sz="1600"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3334286" y="3243357"/>
            <a:ext cx="889859" cy="384987"/>
            <a:chOff x="1869650" y="3339850"/>
            <a:chExt cx="832500" cy="359700"/>
          </a:xfrm>
        </p:grpSpPr>
        <p:grpSp>
          <p:nvGrpSpPr>
            <p:cNvPr id="424" name="Google Shape;424;p39"/>
            <p:cNvGrpSpPr/>
            <p:nvPr/>
          </p:nvGrpSpPr>
          <p:grpSpPr>
            <a:xfrm>
              <a:off x="1869650" y="3339850"/>
              <a:ext cx="832500" cy="359700"/>
              <a:chOff x="1531100" y="1368775"/>
              <a:chExt cx="832500" cy="359700"/>
            </a:xfrm>
          </p:grpSpPr>
          <p:sp>
            <p:nvSpPr>
              <p:cNvPr id="425" name="Google Shape;425;p39"/>
              <p:cNvSpPr/>
              <p:nvPr/>
            </p:nvSpPr>
            <p:spPr>
              <a:xfrm rot="5400000">
                <a:off x="1767500" y="1132375"/>
                <a:ext cx="359700" cy="8325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9"/>
              <p:cNvSpPr txBox="1"/>
              <p:nvPr/>
            </p:nvSpPr>
            <p:spPr>
              <a:xfrm>
                <a:off x="1566350" y="1440250"/>
                <a:ext cx="762000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000" lIns="18000" spcFirstLastPara="1" rIns="18000" wrap="square" tIns="18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MLP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427" name="Google Shape;427;p39"/>
            <p:cNvSpPr/>
            <p:nvPr/>
          </p:nvSpPr>
          <p:spPr>
            <a:xfrm>
              <a:off x="1869650" y="3377550"/>
              <a:ext cx="52550" cy="73850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869650" y="3560900"/>
              <a:ext cx="52550" cy="73850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9" name="Google Shape;429;p39"/>
          <p:cNvCxnSpPr>
            <a:stCxn id="419" idx="2"/>
            <a:endCxn id="427" idx="1"/>
          </p:cNvCxnSpPr>
          <p:nvPr/>
        </p:nvCxnSpPr>
        <p:spPr>
          <a:xfrm>
            <a:off x="2826075" y="3313208"/>
            <a:ext cx="5082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9"/>
          <p:cNvCxnSpPr>
            <a:stCxn id="420" idx="2"/>
            <a:endCxn id="428" idx="1"/>
          </p:cNvCxnSpPr>
          <p:nvPr/>
        </p:nvCxnSpPr>
        <p:spPr>
          <a:xfrm>
            <a:off x="2826075" y="3516104"/>
            <a:ext cx="5082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39"/>
          <p:cNvCxnSpPr>
            <a:stCxn id="425" idx="0"/>
            <a:endCxn id="422" idx="2"/>
          </p:cNvCxnSpPr>
          <p:nvPr/>
        </p:nvCxnSpPr>
        <p:spPr>
          <a:xfrm>
            <a:off x="4224146" y="3435850"/>
            <a:ext cx="4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9"/>
          <p:cNvCxnSpPr>
            <a:stCxn id="420" idx="2"/>
            <a:endCxn id="422" idx="4"/>
          </p:cNvCxnSpPr>
          <p:nvPr/>
        </p:nvCxnSpPr>
        <p:spPr>
          <a:xfrm>
            <a:off x="2826075" y="3516104"/>
            <a:ext cx="2012700" cy="57000"/>
          </a:xfrm>
          <a:prstGeom prst="bentConnector4">
            <a:avLst>
              <a:gd fmla="val 6153" name="adj1"/>
              <a:gd fmla="val 48016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9"/>
          <p:cNvCxnSpPr>
            <a:stCxn id="422" idx="6"/>
            <a:endCxn id="421" idx="2"/>
          </p:cNvCxnSpPr>
          <p:nvPr/>
        </p:nvCxnSpPr>
        <p:spPr>
          <a:xfrm>
            <a:off x="4985897" y="3435777"/>
            <a:ext cx="51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39"/>
          <p:cNvSpPr txBox="1"/>
          <p:nvPr/>
        </p:nvSpPr>
        <p:spPr>
          <a:xfrm>
            <a:off x="691450" y="3098500"/>
            <a:ext cx="1566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FF"/>
                </a:solidFill>
              </a:rPr>
              <a:t>Slot</a:t>
            </a:r>
            <a:r>
              <a:rPr lang="en-GB" sz="1300">
                <a:solidFill>
                  <a:srgbClr val="FF00FF"/>
                </a:solidFill>
              </a:rPr>
              <a:t> 1 from Image 1</a:t>
            </a:r>
            <a:endParaRPr sz="1300">
              <a:solidFill>
                <a:srgbClr val="FF00FF"/>
              </a:solidFill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691450" y="3379275"/>
            <a:ext cx="156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FF"/>
                </a:solidFill>
              </a:rPr>
              <a:t>Slot 1 from Image 2</a:t>
            </a:r>
            <a:endParaRPr sz="1300">
              <a:solidFill>
                <a:srgbClr val="00FFFF"/>
              </a:solidFill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010250" y="3319550"/>
            <a:ext cx="2273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Predicted </a:t>
            </a:r>
            <a:r>
              <a:rPr lang="en-GB" sz="1300">
                <a:solidFill>
                  <a:srgbClr val="FF0000"/>
                </a:solidFill>
              </a:rPr>
              <a:t>Slot 1 from Image 3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437" name="Google Shape;437;p39"/>
          <p:cNvSpPr/>
          <p:nvPr/>
        </p:nvSpPr>
        <p:spPr>
          <a:xfrm flipH="1" rot="-5400000">
            <a:off x="2547675" y="4072958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/>
          <p:nvPr/>
        </p:nvSpPr>
        <p:spPr>
          <a:xfrm flipH="1" rot="-5400000">
            <a:off x="2547675" y="4275854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 flipH="1" rot="5400000">
            <a:off x="5685975" y="4195512"/>
            <a:ext cx="95100" cy="461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>
            <a:off x="4691897" y="4289127"/>
            <a:ext cx="294000" cy="274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+</a:t>
            </a:r>
            <a:endParaRPr b="1" sz="1600"/>
          </a:p>
        </p:txBody>
      </p:sp>
      <p:grpSp>
        <p:nvGrpSpPr>
          <p:cNvPr id="441" name="Google Shape;441;p39"/>
          <p:cNvGrpSpPr/>
          <p:nvPr/>
        </p:nvGrpSpPr>
        <p:grpSpPr>
          <a:xfrm>
            <a:off x="3334286" y="4233957"/>
            <a:ext cx="889859" cy="384987"/>
            <a:chOff x="1869650" y="3339850"/>
            <a:chExt cx="832500" cy="359700"/>
          </a:xfrm>
        </p:grpSpPr>
        <p:grpSp>
          <p:nvGrpSpPr>
            <p:cNvPr id="442" name="Google Shape;442;p39"/>
            <p:cNvGrpSpPr/>
            <p:nvPr/>
          </p:nvGrpSpPr>
          <p:grpSpPr>
            <a:xfrm>
              <a:off x="1869650" y="3339850"/>
              <a:ext cx="832500" cy="359700"/>
              <a:chOff x="1531100" y="1368775"/>
              <a:chExt cx="832500" cy="359700"/>
            </a:xfrm>
          </p:grpSpPr>
          <p:sp>
            <p:nvSpPr>
              <p:cNvPr id="443" name="Google Shape;443;p39"/>
              <p:cNvSpPr/>
              <p:nvPr/>
            </p:nvSpPr>
            <p:spPr>
              <a:xfrm rot="5400000">
                <a:off x="1767500" y="1132375"/>
                <a:ext cx="359700" cy="8325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9"/>
              <p:cNvSpPr txBox="1"/>
              <p:nvPr/>
            </p:nvSpPr>
            <p:spPr>
              <a:xfrm>
                <a:off x="1566350" y="1440250"/>
                <a:ext cx="762000" cy="2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000" lIns="18000" spcFirstLastPara="1" rIns="18000" wrap="square" tIns="18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MLP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445" name="Google Shape;445;p39"/>
            <p:cNvSpPr/>
            <p:nvPr/>
          </p:nvSpPr>
          <p:spPr>
            <a:xfrm>
              <a:off x="1869650" y="3377550"/>
              <a:ext cx="52550" cy="73850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1869650" y="3560900"/>
              <a:ext cx="52550" cy="73850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7" name="Google Shape;447;p39"/>
          <p:cNvCxnSpPr>
            <a:stCxn id="437" idx="2"/>
            <a:endCxn id="445" idx="1"/>
          </p:cNvCxnSpPr>
          <p:nvPr/>
        </p:nvCxnSpPr>
        <p:spPr>
          <a:xfrm>
            <a:off x="2826075" y="4303808"/>
            <a:ext cx="5082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9"/>
          <p:cNvCxnSpPr>
            <a:stCxn id="438" idx="2"/>
            <a:endCxn id="446" idx="1"/>
          </p:cNvCxnSpPr>
          <p:nvPr/>
        </p:nvCxnSpPr>
        <p:spPr>
          <a:xfrm>
            <a:off x="2826075" y="4506704"/>
            <a:ext cx="5082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9"/>
          <p:cNvCxnSpPr>
            <a:stCxn id="443" idx="0"/>
            <a:endCxn id="440" idx="2"/>
          </p:cNvCxnSpPr>
          <p:nvPr/>
        </p:nvCxnSpPr>
        <p:spPr>
          <a:xfrm>
            <a:off x="4224146" y="4426450"/>
            <a:ext cx="4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39"/>
          <p:cNvCxnSpPr>
            <a:stCxn id="438" idx="2"/>
            <a:endCxn id="440" idx="4"/>
          </p:cNvCxnSpPr>
          <p:nvPr/>
        </p:nvCxnSpPr>
        <p:spPr>
          <a:xfrm>
            <a:off x="2826075" y="4506704"/>
            <a:ext cx="2012700" cy="57000"/>
          </a:xfrm>
          <a:prstGeom prst="bentConnector4">
            <a:avLst>
              <a:gd fmla="val 10642" name="adj1"/>
              <a:gd fmla="val 517627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39"/>
          <p:cNvCxnSpPr>
            <a:stCxn id="440" idx="6"/>
            <a:endCxn id="439" idx="2"/>
          </p:cNvCxnSpPr>
          <p:nvPr/>
        </p:nvCxnSpPr>
        <p:spPr>
          <a:xfrm>
            <a:off x="4985897" y="4426377"/>
            <a:ext cx="516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39"/>
          <p:cNvSpPr txBox="1"/>
          <p:nvPr/>
        </p:nvSpPr>
        <p:spPr>
          <a:xfrm>
            <a:off x="691450" y="4089100"/>
            <a:ext cx="1566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FF"/>
                </a:solidFill>
              </a:rPr>
              <a:t>Slot 1 from Image 2</a:t>
            </a:r>
            <a:endParaRPr sz="1300">
              <a:solidFill>
                <a:srgbClr val="00FFFF"/>
              </a:solidFill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691450" y="4369875"/>
            <a:ext cx="156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Slot 1 from Image 3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6010250" y="4233950"/>
            <a:ext cx="2273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B300"/>
                </a:solidFill>
              </a:rPr>
              <a:t>Predicted Slot 1 from Image 4</a:t>
            </a:r>
            <a:endParaRPr sz="1300">
              <a:solidFill>
                <a:srgbClr val="FFB300"/>
              </a:solidFill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494200" y="2781650"/>
            <a:ext cx="19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Step 1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494200" y="3733163"/>
            <a:ext cx="19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Step 2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457" name="Google Shape;457;p3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8" name="Google Shape;458;p39"/>
          <p:cNvSpPr/>
          <p:nvPr/>
        </p:nvSpPr>
        <p:spPr>
          <a:xfrm rot="5400000">
            <a:off x="5816530" y="1321538"/>
            <a:ext cx="109800" cy="583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 rot="5400000">
            <a:off x="8097397" y="1390762"/>
            <a:ext cx="109800" cy="583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39"/>
          <p:cNvGrpSpPr/>
          <p:nvPr/>
        </p:nvGrpSpPr>
        <p:grpSpPr>
          <a:xfrm>
            <a:off x="6554763" y="1496142"/>
            <a:ext cx="915375" cy="370818"/>
            <a:chOff x="2269050" y="2068924"/>
            <a:chExt cx="1008900" cy="408300"/>
          </a:xfrm>
        </p:grpSpPr>
        <p:sp>
          <p:nvSpPr>
            <p:cNvPr id="461" name="Google Shape;461;p39"/>
            <p:cNvSpPr/>
            <p:nvPr/>
          </p:nvSpPr>
          <p:spPr>
            <a:xfrm rot="5400000">
              <a:off x="2569350" y="1768624"/>
              <a:ext cx="408300" cy="1008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 txBox="1"/>
            <p:nvPr/>
          </p:nvSpPr>
          <p:spPr>
            <a:xfrm>
              <a:off x="2412300" y="2072975"/>
              <a:ext cx="72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463" name="Google Shape;463;p39"/>
          <p:cNvCxnSpPr>
            <a:stCxn id="458" idx="0"/>
            <a:endCxn id="461" idx="2"/>
          </p:cNvCxnSpPr>
          <p:nvPr/>
        </p:nvCxnSpPr>
        <p:spPr>
          <a:xfrm>
            <a:off x="6163030" y="1613138"/>
            <a:ext cx="391800" cy="684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39"/>
          <p:cNvCxnSpPr>
            <a:stCxn id="461" idx="0"/>
            <a:endCxn id="459" idx="2"/>
          </p:cNvCxnSpPr>
          <p:nvPr/>
        </p:nvCxnSpPr>
        <p:spPr>
          <a:xfrm>
            <a:off x="7470138" y="1681551"/>
            <a:ext cx="390600" cy="9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39"/>
          <p:cNvSpPr/>
          <p:nvPr/>
        </p:nvSpPr>
        <p:spPr>
          <a:xfrm rot="5400000">
            <a:off x="5816530" y="1736881"/>
            <a:ext cx="109800" cy="5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9"/>
          <p:cNvSpPr/>
          <p:nvPr/>
        </p:nvSpPr>
        <p:spPr>
          <a:xfrm rot="5400000">
            <a:off x="8097397" y="1806105"/>
            <a:ext cx="109800" cy="5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9"/>
          <p:cNvGrpSpPr/>
          <p:nvPr/>
        </p:nvGrpSpPr>
        <p:grpSpPr>
          <a:xfrm>
            <a:off x="6554763" y="1911484"/>
            <a:ext cx="915375" cy="370818"/>
            <a:chOff x="2269050" y="2068924"/>
            <a:chExt cx="1008900" cy="408300"/>
          </a:xfrm>
        </p:grpSpPr>
        <p:sp>
          <p:nvSpPr>
            <p:cNvPr id="468" name="Google Shape;468;p39"/>
            <p:cNvSpPr/>
            <p:nvPr/>
          </p:nvSpPr>
          <p:spPr>
            <a:xfrm rot="5400000">
              <a:off x="2569350" y="1768624"/>
              <a:ext cx="408300" cy="1008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 txBox="1"/>
            <p:nvPr/>
          </p:nvSpPr>
          <p:spPr>
            <a:xfrm>
              <a:off x="2412300" y="2072975"/>
              <a:ext cx="72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470" name="Google Shape;470;p39"/>
          <p:cNvCxnSpPr>
            <a:stCxn id="465" idx="0"/>
            <a:endCxn id="468" idx="2"/>
          </p:cNvCxnSpPr>
          <p:nvPr/>
        </p:nvCxnSpPr>
        <p:spPr>
          <a:xfrm>
            <a:off x="6163030" y="2028481"/>
            <a:ext cx="391800" cy="684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9"/>
          <p:cNvCxnSpPr>
            <a:stCxn id="468" idx="0"/>
            <a:endCxn id="466" idx="2"/>
          </p:cNvCxnSpPr>
          <p:nvPr/>
        </p:nvCxnSpPr>
        <p:spPr>
          <a:xfrm>
            <a:off x="7470138" y="2096893"/>
            <a:ext cx="390600" cy="9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2" name="Google Shape;472;p39"/>
          <p:cNvGrpSpPr/>
          <p:nvPr/>
        </p:nvGrpSpPr>
        <p:grpSpPr>
          <a:xfrm>
            <a:off x="6554763" y="2326827"/>
            <a:ext cx="915375" cy="370818"/>
            <a:chOff x="2269050" y="2068924"/>
            <a:chExt cx="1008900" cy="408300"/>
          </a:xfrm>
        </p:grpSpPr>
        <p:sp>
          <p:nvSpPr>
            <p:cNvPr id="473" name="Google Shape;473;p39"/>
            <p:cNvSpPr/>
            <p:nvPr/>
          </p:nvSpPr>
          <p:spPr>
            <a:xfrm rot="5400000">
              <a:off x="2569350" y="1768624"/>
              <a:ext cx="408300" cy="1008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 txBox="1"/>
            <p:nvPr/>
          </p:nvSpPr>
          <p:spPr>
            <a:xfrm>
              <a:off x="2412300" y="2072975"/>
              <a:ext cx="72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475" name="Google Shape;475;p39"/>
          <p:cNvSpPr txBox="1"/>
          <p:nvPr/>
        </p:nvSpPr>
        <p:spPr>
          <a:xfrm>
            <a:off x="5604716" y="1163264"/>
            <a:ext cx="533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476" name="Google Shape;476;p39"/>
          <p:cNvSpPr txBox="1"/>
          <p:nvPr/>
        </p:nvSpPr>
        <p:spPr>
          <a:xfrm>
            <a:off x="7385241" y="1233502"/>
            <a:ext cx="1547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477" name="Google Shape;477;p39"/>
          <p:cNvSpPr/>
          <p:nvPr/>
        </p:nvSpPr>
        <p:spPr>
          <a:xfrm rot="5400000">
            <a:off x="5816530" y="1529210"/>
            <a:ext cx="109800" cy="583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39"/>
          <p:cNvCxnSpPr>
            <a:stCxn id="477" idx="0"/>
            <a:endCxn id="461" idx="2"/>
          </p:cNvCxnSpPr>
          <p:nvPr/>
        </p:nvCxnSpPr>
        <p:spPr>
          <a:xfrm flipH="1" rot="10800000">
            <a:off x="6163030" y="1681610"/>
            <a:ext cx="391800" cy="1392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39"/>
          <p:cNvSpPr/>
          <p:nvPr/>
        </p:nvSpPr>
        <p:spPr>
          <a:xfrm rot="5400000">
            <a:off x="5816530" y="1905728"/>
            <a:ext cx="109800" cy="583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39"/>
          <p:cNvCxnSpPr>
            <a:stCxn id="479" idx="0"/>
            <a:endCxn id="468" idx="2"/>
          </p:cNvCxnSpPr>
          <p:nvPr/>
        </p:nvCxnSpPr>
        <p:spPr>
          <a:xfrm flipH="1" rot="10800000">
            <a:off x="6163030" y="2096828"/>
            <a:ext cx="391800" cy="1005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39"/>
          <p:cNvSpPr/>
          <p:nvPr/>
        </p:nvSpPr>
        <p:spPr>
          <a:xfrm rot="5400000">
            <a:off x="5828843" y="2155926"/>
            <a:ext cx="109800" cy="583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9"/>
          <p:cNvSpPr/>
          <p:nvPr/>
        </p:nvSpPr>
        <p:spPr>
          <a:xfrm rot="5400000">
            <a:off x="5828843" y="2324772"/>
            <a:ext cx="109800" cy="583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39"/>
          <p:cNvCxnSpPr>
            <a:endCxn id="473" idx="2"/>
          </p:cNvCxnSpPr>
          <p:nvPr/>
        </p:nvCxnSpPr>
        <p:spPr>
          <a:xfrm>
            <a:off x="6176163" y="2447736"/>
            <a:ext cx="378600" cy="645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39"/>
          <p:cNvCxnSpPr>
            <a:endCxn id="473" idx="2"/>
          </p:cNvCxnSpPr>
          <p:nvPr/>
        </p:nvCxnSpPr>
        <p:spPr>
          <a:xfrm flipH="1" rot="10800000">
            <a:off x="6176163" y="2512236"/>
            <a:ext cx="378600" cy="1026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9"/>
          <p:cNvSpPr/>
          <p:nvPr/>
        </p:nvSpPr>
        <p:spPr>
          <a:xfrm rot="5400000">
            <a:off x="8085083" y="2217859"/>
            <a:ext cx="109800" cy="583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39"/>
          <p:cNvCxnSpPr>
            <a:stCxn id="473" idx="0"/>
            <a:endCxn id="485" idx="2"/>
          </p:cNvCxnSpPr>
          <p:nvPr/>
        </p:nvCxnSpPr>
        <p:spPr>
          <a:xfrm flipH="1" rot="10800000">
            <a:off x="7470138" y="2509536"/>
            <a:ext cx="378300" cy="27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/>
          <p:nvPr/>
        </p:nvSpPr>
        <p:spPr>
          <a:xfrm>
            <a:off x="6436400" y="4300300"/>
            <a:ext cx="23679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6718247" y="1115898"/>
            <a:ext cx="1804191" cy="2928198"/>
            <a:chOff x="3862550" y="2116675"/>
            <a:chExt cx="1288800" cy="2104800"/>
          </a:xfrm>
        </p:grpSpPr>
        <p:sp>
          <p:nvSpPr>
            <p:cNvPr id="494" name="Google Shape;494;p40"/>
            <p:cNvSpPr/>
            <p:nvPr/>
          </p:nvSpPr>
          <p:spPr>
            <a:xfrm>
              <a:off x="3862550" y="2116675"/>
              <a:ext cx="1288800" cy="2104800"/>
            </a:xfrm>
            <a:prstGeom prst="roundRect">
              <a:avLst>
                <a:gd fmla="val 16667" name="adj"/>
              </a:avLst>
            </a:prstGeom>
            <a:solidFill>
              <a:srgbClr val="EEEC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4013474" y="3264725"/>
              <a:ext cx="996000" cy="329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Masked Multi Head Attention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4013474" y="3870675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4013474" y="2360125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36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4013474" y="2800450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499" name="Google Shape;499;p40"/>
          <p:cNvGrpSpPr/>
          <p:nvPr/>
        </p:nvGrpSpPr>
        <p:grpSpPr>
          <a:xfrm>
            <a:off x="6516255" y="4354585"/>
            <a:ext cx="2233061" cy="324000"/>
            <a:chOff x="6284380" y="1375310"/>
            <a:chExt cx="2233061" cy="324000"/>
          </a:xfrm>
        </p:grpSpPr>
        <p:sp>
          <p:nvSpPr>
            <p:cNvPr id="500" name="Google Shape;500;p40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2" name="Google Shape;512;p40"/>
          <p:cNvCxnSpPr>
            <a:stCxn id="491" idx="0"/>
            <a:endCxn id="494" idx="2"/>
          </p:cNvCxnSpPr>
          <p:nvPr/>
        </p:nvCxnSpPr>
        <p:spPr>
          <a:xfrm rot="10800000">
            <a:off x="7620350" y="4044100"/>
            <a:ext cx="0" cy="25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40"/>
          <p:cNvCxnSpPr>
            <a:stCxn id="496" idx="0"/>
            <a:endCxn id="495" idx="2"/>
          </p:cNvCxnSpPr>
          <p:nvPr/>
        </p:nvCxnSpPr>
        <p:spPr>
          <a:xfrm rot="10800000">
            <a:off x="7626676" y="3171763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40"/>
          <p:cNvCxnSpPr>
            <a:stCxn id="495" idx="0"/>
            <a:endCxn id="498" idx="2"/>
          </p:cNvCxnSpPr>
          <p:nvPr/>
        </p:nvCxnSpPr>
        <p:spPr>
          <a:xfrm rot="10800000">
            <a:off x="7626676" y="2402266"/>
            <a:ext cx="0" cy="31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40"/>
          <p:cNvCxnSpPr>
            <a:stCxn id="498" idx="0"/>
            <a:endCxn id="497" idx="2"/>
          </p:cNvCxnSpPr>
          <p:nvPr/>
        </p:nvCxnSpPr>
        <p:spPr>
          <a:xfrm rot="10800000">
            <a:off x="7626676" y="1789666"/>
            <a:ext cx="0" cy="27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40"/>
          <p:cNvCxnSpPr>
            <a:stCxn id="497" idx="0"/>
          </p:cNvCxnSpPr>
          <p:nvPr/>
        </p:nvCxnSpPr>
        <p:spPr>
          <a:xfrm rot="10800000">
            <a:off x="7623976" y="913386"/>
            <a:ext cx="2700" cy="54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40"/>
          <p:cNvSpPr txBox="1"/>
          <p:nvPr>
            <p:ph idx="2" type="body"/>
          </p:nvPr>
        </p:nvSpPr>
        <p:spPr>
          <a:xfrm>
            <a:off x="579125" y="1257775"/>
            <a:ext cx="5478000" cy="278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Slots simultaneously attend to all previous slots in all previous time steps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Complexity is O(N * T)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cxnSp>
        <p:nvCxnSpPr>
          <p:cNvPr id="518" name="Google Shape;518;p40"/>
          <p:cNvCxnSpPr>
            <a:stCxn id="494" idx="2"/>
            <a:endCxn id="496" idx="2"/>
          </p:cNvCxnSpPr>
          <p:nvPr/>
        </p:nvCxnSpPr>
        <p:spPr>
          <a:xfrm flipH="1" rot="10800000">
            <a:off x="7620342" y="3891096"/>
            <a:ext cx="6300" cy="1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4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/>
          <p:nvPr/>
        </p:nvSpPr>
        <p:spPr>
          <a:xfrm>
            <a:off x="6436400" y="4300300"/>
            <a:ext cx="23679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 Video Transformer v1</a:t>
            </a:r>
            <a:endParaRPr/>
          </a:p>
        </p:txBody>
      </p:sp>
      <p:grpSp>
        <p:nvGrpSpPr>
          <p:cNvPr id="526" name="Google Shape;526;p41"/>
          <p:cNvGrpSpPr/>
          <p:nvPr/>
        </p:nvGrpSpPr>
        <p:grpSpPr>
          <a:xfrm>
            <a:off x="6516255" y="4354585"/>
            <a:ext cx="2233061" cy="324000"/>
            <a:chOff x="6284380" y="1375310"/>
            <a:chExt cx="2233061" cy="324000"/>
          </a:xfrm>
        </p:grpSpPr>
        <p:sp>
          <p:nvSpPr>
            <p:cNvPr id="527" name="Google Shape;527;p41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41"/>
          <p:cNvSpPr txBox="1"/>
          <p:nvPr>
            <p:ph idx="2" type="body"/>
          </p:nvPr>
        </p:nvSpPr>
        <p:spPr>
          <a:xfrm>
            <a:off x="579125" y="1257775"/>
            <a:ext cx="5517000" cy="30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Attention is split into two operations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Object attention:</a:t>
            </a:r>
            <a:r>
              <a:rPr lang="en-GB" sz="1400"/>
              <a:t> slots attend to all other slots in the same time step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Time attention: </a:t>
            </a:r>
            <a:r>
              <a:rPr lang="en-GB" sz="1400"/>
              <a:t>slots attend to same slot for all previous time steps (requires alignment)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Complexity is O(N + T)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sp>
        <p:nvSpPr>
          <p:cNvPr id="540" name="Google Shape;540;p41"/>
          <p:cNvSpPr/>
          <p:nvPr/>
        </p:nvSpPr>
        <p:spPr>
          <a:xfrm>
            <a:off x="6828450" y="2774450"/>
            <a:ext cx="1596300" cy="12072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6718250" y="1199450"/>
            <a:ext cx="1804200" cy="28446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>
            <a:off x="6809425" y="2761775"/>
            <a:ext cx="1640700" cy="1228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6929525" y="3411365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Object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6929525" y="3711201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6929526" y="2811694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6929525" y="3111530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547" name="Google Shape;547;p41"/>
          <p:cNvCxnSpPr>
            <a:stCxn id="524" idx="0"/>
            <a:endCxn id="541" idx="2"/>
          </p:cNvCxnSpPr>
          <p:nvPr/>
        </p:nvCxnSpPr>
        <p:spPr>
          <a:xfrm rot="10800000">
            <a:off x="7620350" y="4044100"/>
            <a:ext cx="0" cy="256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41"/>
          <p:cNvSpPr/>
          <p:nvPr/>
        </p:nvSpPr>
        <p:spPr>
          <a:xfrm>
            <a:off x="6935638" y="1911972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Time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49" name="Google Shape;549;p41"/>
          <p:cNvSpPr/>
          <p:nvPr/>
        </p:nvSpPr>
        <p:spPr>
          <a:xfrm>
            <a:off x="6935638" y="2511859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50" name="Google Shape;550;p41"/>
          <p:cNvSpPr/>
          <p:nvPr/>
        </p:nvSpPr>
        <p:spPr>
          <a:xfrm>
            <a:off x="6935638" y="1312086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51" name="Google Shape;551;p41"/>
          <p:cNvSpPr/>
          <p:nvPr/>
        </p:nvSpPr>
        <p:spPr>
          <a:xfrm>
            <a:off x="6935638" y="1612029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52" name="Google Shape;552;p41"/>
          <p:cNvSpPr/>
          <p:nvPr/>
        </p:nvSpPr>
        <p:spPr>
          <a:xfrm>
            <a:off x="6923138" y="2211915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Slot Alignment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553" name="Google Shape;553;p41"/>
          <p:cNvCxnSpPr>
            <a:stCxn id="550" idx="0"/>
          </p:cNvCxnSpPr>
          <p:nvPr/>
        </p:nvCxnSpPr>
        <p:spPr>
          <a:xfrm flipH="1" rot="10800000">
            <a:off x="7632838" y="1037286"/>
            <a:ext cx="1200" cy="2748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4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"/>
          <p:cNvSpPr/>
          <p:nvPr/>
        </p:nvSpPr>
        <p:spPr>
          <a:xfrm>
            <a:off x="6239875" y="4376625"/>
            <a:ext cx="23679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 Video Transformer v2</a:t>
            </a:r>
            <a:endParaRPr/>
          </a:p>
        </p:txBody>
      </p:sp>
      <p:grpSp>
        <p:nvGrpSpPr>
          <p:cNvPr id="561" name="Google Shape;561;p42"/>
          <p:cNvGrpSpPr/>
          <p:nvPr/>
        </p:nvGrpSpPr>
        <p:grpSpPr>
          <a:xfrm>
            <a:off x="6287655" y="4430785"/>
            <a:ext cx="2233061" cy="324000"/>
            <a:chOff x="6284380" y="1375310"/>
            <a:chExt cx="2233061" cy="324000"/>
          </a:xfrm>
        </p:grpSpPr>
        <p:sp>
          <p:nvSpPr>
            <p:cNvPr id="562" name="Google Shape;562;p42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42"/>
          <p:cNvSpPr txBox="1"/>
          <p:nvPr>
            <p:ph idx="2" type="body"/>
          </p:nvPr>
        </p:nvSpPr>
        <p:spPr>
          <a:xfrm>
            <a:off x="579125" y="1257775"/>
            <a:ext cx="5717100" cy="30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Applying both object-attention and time-attention in parallel. Attention modules are same as in v1.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This module has fewer learnable parameters</a:t>
            </a:r>
            <a:br>
              <a:rPr lang="en-GB" sz="1400"/>
            </a:br>
            <a:r>
              <a:rPr lang="en-GB" sz="1400"/>
              <a:t>and less computations than v1 version.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Complexity is still O(N + T)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sp>
        <p:nvSpPr>
          <p:cNvPr id="575" name="Google Shape;575;p42"/>
          <p:cNvSpPr/>
          <p:nvPr/>
        </p:nvSpPr>
        <p:spPr>
          <a:xfrm>
            <a:off x="6523650" y="2926850"/>
            <a:ext cx="1596300" cy="12072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>
            <a:off x="5819425" y="2053175"/>
            <a:ext cx="3208800" cy="21432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42"/>
          <p:cNvCxnSpPr>
            <a:stCxn id="559" idx="0"/>
            <a:endCxn id="576" idx="2"/>
          </p:cNvCxnSpPr>
          <p:nvPr/>
        </p:nvCxnSpPr>
        <p:spPr>
          <a:xfrm rot="10800000">
            <a:off x="7423825" y="4196325"/>
            <a:ext cx="0" cy="18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42"/>
          <p:cNvSpPr/>
          <p:nvPr/>
        </p:nvSpPr>
        <p:spPr>
          <a:xfrm>
            <a:off x="7511463" y="3048072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Time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79" name="Google Shape;579;p42"/>
          <p:cNvSpPr/>
          <p:nvPr/>
        </p:nvSpPr>
        <p:spPr>
          <a:xfrm>
            <a:off x="6618338" y="3889784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80" name="Google Shape;580;p42"/>
          <p:cNvSpPr/>
          <p:nvPr/>
        </p:nvSpPr>
        <p:spPr>
          <a:xfrm>
            <a:off x="6630838" y="2150286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81" name="Google Shape;581;p42"/>
          <p:cNvSpPr/>
          <p:nvPr/>
        </p:nvSpPr>
        <p:spPr>
          <a:xfrm>
            <a:off x="6631438" y="2403054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82" name="Google Shape;582;p42"/>
          <p:cNvSpPr/>
          <p:nvPr/>
        </p:nvSpPr>
        <p:spPr>
          <a:xfrm>
            <a:off x="7511463" y="3326190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Slot Alignment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583" name="Google Shape;583;p42"/>
          <p:cNvCxnSpPr>
            <a:stCxn id="580" idx="0"/>
          </p:cNvCxnSpPr>
          <p:nvPr/>
        </p:nvCxnSpPr>
        <p:spPr>
          <a:xfrm flipH="1" rot="10800000">
            <a:off x="7328038" y="1875486"/>
            <a:ext cx="1200" cy="2748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42"/>
          <p:cNvSpPr/>
          <p:nvPr/>
        </p:nvSpPr>
        <p:spPr>
          <a:xfrm>
            <a:off x="5911263" y="3200472"/>
            <a:ext cx="1394400" cy="216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Object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585" name="Google Shape;585;p42"/>
          <p:cNvCxnSpPr>
            <a:stCxn id="579" idx="0"/>
            <a:endCxn id="584" idx="2"/>
          </p:cNvCxnSpPr>
          <p:nvPr/>
        </p:nvCxnSpPr>
        <p:spPr>
          <a:xfrm flipH="1" rot="5400000">
            <a:off x="6725438" y="3299684"/>
            <a:ext cx="473100" cy="707100"/>
          </a:xfrm>
          <a:prstGeom prst="bentConnector3">
            <a:avLst>
              <a:gd fmla="val 2581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42"/>
          <p:cNvCxnSpPr>
            <a:stCxn id="579" idx="0"/>
            <a:endCxn id="582" idx="2"/>
          </p:cNvCxnSpPr>
          <p:nvPr/>
        </p:nvCxnSpPr>
        <p:spPr>
          <a:xfrm rot="-5400000">
            <a:off x="7588388" y="3269534"/>
            <a:ext cx="347400" cy="893100"/>
          </a:xfrm>
          <a:prstGeom prst="bentConnector3">
            <a:avLst>
              <a:gd fmla="val 3655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p42"/>
          <p:cNvSpPr/>
          <p:nvPr/>
        </p:nvSpPr>
        <p:spPr>
          <a:xfrm>
            <a:off x="7208200" y="2808225"/>
            <a:ext cx="240900" cy="216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+</a:t>
            </a:r>
            <a:endParaRPr b="1"/>
          </a:p>
        </p:txBody>
      </p:sp>
      <p:cxnSp>
        <p:nvCxnSpPr>
          <p:cNvPr id="588" name="Google Shape;588;p42"/>
          <p:cNvCxnSpPr>
            <a:stCxn id="584" idx="0"/>
            <a:endCxn id="587" idx="2"/>
          </p:cNvCxnSpPr>
          <p:nvPr/>
        </p:nvCxnSpPr>
        <p:spPr>
          <a:xfrm rot="-5400000">
            <a:off x="6766263" y="2758572"/>
            <a:ext cx="284100" cy="599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42"/>
          <p:cNvCxnSpPr>
            <a:stCxn id="578" idx="0"/>
            <a:endCxn id="587" idx="6"/>
          </p:cNvCxnSpPr>
          <p:nvPr/>
        </p:nvCxnSpPr>
        <p:spPr>
          <a:xfrm flipH="1" rot="5400000">
            <a:off x="7763013" y="2602422"/>
            <a:ext cx="131700" cy="759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42"/>
          <p:cNvCxnSpPr>
            <a:stCxn id="587" idx="0"/>
            <a:endCxn id="581" idx="2"/>
          </p:cNvCxnSpPr>
          <p:nvPr/>
        </p:nvCxnSpPr>
        <p:spPr>
          <a:xfrm rot="-5400000">
            <a:off x="7234450" y="2713425"/>
            <a:ext cx="189000" cy="600"/>
          </a:xfrm>
          <a:prstGeom prst="bentConnector3">
            <a:avLst>
              <a:gd fmla="val 4996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Object-Centric Transformer Predictor</a:t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>
            <a:off x="671750" y="4074000"/>
            <a:ext cx="1795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>
            <a:off x="1865850" y="2778600"/>
            <a:ext cx="601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>
            <a:off x="671750" y="2778600"/>
            <a:ext cx="1159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 txBox="1"/>
          <p:nvPr>
            <p:ph idx="2" type="body"/>
          </p:nvPr>
        </p:nvSpPr>
        <p:spPr>
          <a:xfrm>
            <a:off x="579125" y="1130975"/>
            <a:ext cx="8290800" cy="1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Works for all slots at the time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Explicitly models the motion between time steps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Can model interaction between objects</a:t>
            </a:r>
            <a:endParaRPr sz="1400"/>
          </a:p>
        </p:txBody>
      </p:sp>
      <p:sp>
        <p:nvSpPr>
          <p:cNvPr id="601" name="Google Shape;601;p43"/>
          <p:cNvSpPr/>
          <p:nvPr/>
        </p:nvSpPr>
        <p:spPr>
          <a:xfrm>
            <a:off x="740315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92782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1126913" y="41316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>
            <a:off x="1325987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/>
          <p:nvPr/>
        </p:nvSpPr>
        <p:spPr>
          <a:xfrm>
            <a:off x="1513501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>
            <a:off x="1712586" y="41316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/>
          <p:nvPr/>
        </p:nvSpPr>
        <p:spPr>
          <a:xfrm>
            <a:off x="191165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3"/>
          <p:cNvSpPr/>
          <p:nvPr/>
        </p:nvSpPr>
        <p:spPr>
          <a:xfrm>
            <a:off x="2099173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3"/>
          <p:cNvSpPr/>
          <p:nvPr/>
        </p:nvSpPr>
        <p:spPr>
          <a:xfrm>
            <a:off x="2298258" y="4131628"/>
            <a:ext cx="88800" cy="320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3"/>
          <p:cNvSpPr/>
          <p:nvPr/>
        </p:nvSpPr>
        <p:spPr>
          <a:xfrm rot="-5400000">
            <a:off x="1520550" y="3755525"/>
            <a:ext cx="108900" cy="1728000"/>
          </a:xfrm>
          <a:prstGeom prst="leftBrace">
            <a:avLst>
              <a:gd fmla="val 50000" name="adj1"/>
              <a:gd fmla="val 50294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3"/>
          <p:cNvSpPr txBox="1"/>
          <p:nvPr/>
        </p:nvSpPr>
        <p:spPr>
          <a:xfrm>
            <a:off x="671750" y="4653875"/>
            <a:ext cx="1767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 Slots (context)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12" name="Google Shape;612;p43"/>
          <p:cNvSpPr/>
          <p:nvPr/>
        </p:nvSpPr>
        <p:spPr>
          <a:xfrm>
            <a:off x="740325" y="3335413"/>
            <a:ext cx="1549800" cy="62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odoni Moda Medium"/>
                <a:ea typeface="Bodoni Moda Medium"/>
                <a:cs typeface="Bodoni Moda Medium"/>
                <a:sym typeface="Bodoni Moda Medium"/>
              </a:rPr>
              <a:t>Transformer</a:t>
            </a:r>
            <a:endParaRPr sz="15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13" name="Google Shape;613;p43"/>
          <p:cNvSpPr/>
          <p:nvPr/>
        </p:nvSpPr>
        <p:spPr>
          <a:xfrm>
            <a:off x="732027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3"/>
          <p:cNvSpPr/>
          <p:nvPr/>
        </p:nvSpPr>
        <p:spPr>
          <a:xfrm>
            <a:off x="91954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3"/>
          <p:cNvSpPr/>
          <p:nvPr/>
        </p:nvSpPr>
        <p:spPr>
          <a:xfrm>
            <a:off x="1118626" y="28419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3"/>
          <p:cNvSpPr/>
          <p:nvPr/>
        </p:nvSpPr>
        <p:spPr>
          <a:xfrm>
            <a:off x="1317699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3"/>
          <p:cNvSpPr/>
          <p:nvPr/>
        </p:nvSpPr>
        <p:spPr>
          <a:xfrm>
            <a:off x="1505213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3"/>
          <p:cNvSpPr/>
          <p:nvPr/>
        </p:nvSpPr>
        <p:spPr>
          <a:xfrm>
            <a:off x="1704298" y="28419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3"/>
          <p:cNvSpPr/>
          <p:nvPr/>
        </p:nvSpPr>
        <p:spPr>
          <a:xfrm>
            <a:off x="190337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3"/>
          <p:cNvSpPr/>
          <p:nvPr/>
        </p:nvSpPr>
        <p:spPr>
          <a:xfrm>
            <a:off x="2090885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3"/>
          <p:cNvSpPr/>
          <p:nvPr/>
        </p:nvSpPr>
        <p:spPr>
          <a:xfrm>
            <a:off x="2289970" y="2841928"/>
            <a:ext cx="88800" cy="320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3"/>
          <p:cNvSpPr txBox="1"/>
          <p:nvPr/>
        </p:nvSpPr>
        <p:spPr>
          <a:xfrm>
            <a:off x="279100" y="2449125"/>
            <a:ext cx="1495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Redundant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23" name="Google Shape;623;p43"/>
          <p:cNvCxnSpPr>
            <a:stCxn id="622" idx="2"/>
            <a:endCxn id="599" idx="0"/>
          </p:cNvCxnSpPr>
          <p:nvPr/>
        </p:nvCxnSpPr>
        <p:spPr>
          <a:xfrm>
            <a:off x="1027000" y="2649225"/>
            <a:ext cx="224700" cy="12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43"/>
          <p:cNvSpPr txBox="1"/>
          <p:nvPr/>
        </p:nvSpPr>
        <p:spPr>
          <a:xfrm>
            <a:off x="1803100" y="2449125"/>
            <a:ext cx="1078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Actual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25" name="Google Shape;625;p43"/>
          <p:cNvCxnSpPr>
            <a:stCxn id="624" idx="2"/>
            <a:endCxn id="598" idx="0"/>
          </p:cNvCxnSpPr>
          <p:nvPr/>
        </p:nvCxnSpPr>
        <p:spPr>
          <a:xfrm flipH="1">
            <a:off x="2166850" y="2649225"/>
            <a:ext cx="175500" cy="129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3"/>
          <p:cNvCxnSpPr/>
          <p:nvPr/>
        </p:nvCxnSpPr>
        <p:spPr>
          <a:xfrm flipH="1" rot="10800000">
            <a:off x="2466625" y="3654925"/>
            <a:ext cx="10401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27" name="Google Shape;627;p43"/>
          <p:cNvSpPr/>
          <p:nvPr/>
        </p:nvSpPr>
        <p:spPr>
          <a:xfrm>
            <a:off x="3567350" y="4074000"/>
            <a:ext cx="1795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3"/>
          <p:cNvSpPr/>
          <p:nvPr/>
        </p:nvSpPr>
        <p:spPr>
          <a:xfrm>
            <a:off x="4761450" y="2778600"/>
            <a:ext cx="601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3"/>
          <p:cNvSpPr/>
          <p:nvPr/>
        </p:nvSpPr>
        <p:spPr>
          <a:xfrm>
            <a:off x="3567350" y="2778600"/>
            <a:ext cx="1159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3"/>
          <p:cNvSpPr/>
          <p:nvPr/>
        </p:nvSpPr>
        <p:spPr>
          <a:xfrm>
            <a:off x="3635915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3"/>
          <p:cNvSpPr/>
          <p:nvPr/>
        </p:nvSpPr>
        <p:spPr>
          <a:xfrm>
            <a:off x="382342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3"/>
          <p:cNvSpPr/>
          <p:nvPr/>
        </p:nvSpPr>
        <p:spPr>
          <a:xfrm>
            <a:off x="4022513" y="41316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3"/>
          <p:cNvSpPr/>
          <p:nvPr/>
        </p:nvSpPr>
        <p:spPr>
          <a:xfrm>
            <a:off x="4221587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3"/>
          <p:cNvSpPr/>
          <p:nvPr/>
        </p:nvSpPr>
        <p:spPr>
          <a:xfrm>
            <a:off x="4409101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3"/>
          <p:cNvSpPr/>
          <p:nvPr/>
        </p:nvSpPr>
        <p:spPr>
          <a:xfrm>
            <a:off x="4608186" y="41316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3"/>
          <p:cNvSpPr/>
          <p:nvPr/>
        </p:nvSpPr>
        <p:spPr>
          <a:xfrm>
            <a:off x="480725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3"/>
          <p:cNvSpPr/>
          <p:nvPr/>
        </p:nvSpPr>
        <p:spPr>
          <a:xfrm>
            <a:off x="4994773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3"/>
          <p:cNvSpPr/>
          <p:nvPr/>
        </p:nvSpPr>
        <p:spPr>
          <a:xfrm>
            <a:off x="5193858" y="4131628"/>
            <a:ext cx="88800" cy="320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3"/>
          <p:cNvSpPr/>
          <p:nvPr/>
        </p:nvSpPr>
        <p:spPr>
          <a:xfrm rot="-5400000">
            <a:off x="4416150" y="3755525"/>
            <a:ext cx="108900" cy="1728000"/>
          </a:xfrm>
          <a:prstGeom prst="leftBrace">
            <a:avLst>
              <a:gd fmla="val 50000" name="adj1"/>
              <a:gd fmla="val 50294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3"/>
          <p:cNvSpPr txBox="1"/>
          <p:nvPr/>
        </p:nvSpPr>
        <p:spPr>
          <a:xfrm>
            <a:off x="3010675" y="4646525"/>
            <a:ext cx="286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 (shifted context &amp; last preds)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41" name="Google Shape;641;p43"/>
          <p:cNvSpPr/>
          <p:nvPr/>
        </p:nvSpPr>
        <p:spPr>
          <a:xfrm>
            <a:off x="3635925" y="3335413"/>
            <a:ext cx="1549800" cy="62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odoni Moda Medium"/>
                <a:ea typeface="Bodoni Moda Medium"/>
                <a:cs typeface="Bodoni Moda Medium"/>
                <a:sym typeface="Bodoni Moda Medium"/>
              </a:rPr>
              <a:t>Transformer</a:t>
            </a:r>
            <a:endParaRPr sz="15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42" name="Google Shape;642;p43"/>
          <p:cNvSpPr/>
          <p:nvPr/>
        </p:nvSpPr>
        <p:spPr>
          <a:xfrm>
            <a:off x="3627627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3"/>
          <p:cNvSpPr/>
          <p:nvPr/>
        </p:nvSpPr>
        <p:spPr>
          <a:xfrm>
            <a:off x="381514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3"/>
          <p:cNvSpPr/>
          <p:nvPr/>
        </p:nvSpPr>
        <p:spPr>
          <a:xfrm>
            <a:off x="4014226" y="28419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3"/>
          <p:cNvSpPr/>
          <p:nvPr/>
        </p:nvSpPr>
        <p:spPr>
          <a:xfrm>
            <a:off x="4213299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3"/>
          <p:cNvSpPr/>
          <p:nvPr/>
        </p:nvSpPr>
        <p:spPr>
          <a:xfrm>
            <a:off x="4400813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3"/>
          <p:cNvSpPr/>
          <p:nvPr/>
        </p:nvSpPr>
        <p:spPr>
          <a:xfrm>
            <a:off x="4599898" y="28419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"/>
          <p:cNvSpPr/>
          <p:nvPr/>
        </p:nvSpPr>
        <p:spPr>
          <a:xfrm>
            <a:off x="479897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3"/>
          <p:cNvSpPr/>
          <p:nvPr/>
        </p:nvSpPr>
        <p:spPr>
          <a:xfrm>
            <a:off x="4986485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3"/>
          <p:cNvSpPr/>
          <p:nvPr/>
        </p:nvSpPr>
        <p:spPr>
          <a:xfrm>
            <a:off x="5185570" y="2841928"/>
            <a:ext cx="88800" cy="320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3"/>
          <p:cNvSpPr txBox="1"/>
          <p:nvPr/>
        </p:nvSpPr>
        <p:spPr>
          <a:xfrm>
            <a:off x="3174700" y="2449125"/>
            <a:ext cx="1495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Redundant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52" name="Google Shape;652;p43"/>
          <p:cNvCxnSpPr>
            <a:stCxn id="651" idx="2"/>
            <a:endCxn id="629" idx="0"/>
          </p:cNvCxnSpPr>
          <p:nvPr/>
        </p:nvCxnSpPr>
        <p:spPr>
          <a:xfrm>
            <a:off x="3922600" y="2649225"/>
            <a:ext cx="224700" cy="12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43"/>
          <p:cNvSpPr txBox="1"/>
          <p:nvPr/>
        </p:nvSpPr>
        <p:spPr>
          <a:xfrm>
            <a:off x="4698700" y="2449125"/>
            <a:ext cx="1078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Actual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54" name="Google Shape;654;p43"/>
          <p:cNvCxnSpPr>
            <a:stCxn id="653" idx="2"/>
            <a:endCxn id="628" idx="0"/>
          </p:cNvCxnSpPr>
          <p:nvPr/>
        </p:nvCxnSpPr>
        <p:spPr>
          <a:xfrm flipH="1">
            <a:off x="5062450" y="2649225"/>
            <a:ext cx="175500" cy="129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43"/>
          <p:cNvCxnSpPr/>
          <p:nvPr/>
        </p:nvCxnSpPr>
        <p:spPr>
          <a:xfrm flipH="1" rot="10800000">
            <a:off x="5438425" y="3654925"/>
            <a:ext cx="10401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56" name="Google Shape;656;p43"/>
          <p:cNvSpPr/>
          <p:nvPr/>
        </p:nvSpPr>
        <p:spPr>
          <a:xfrm>
            <a:off x="6767750" y="4074000"/>
            <a:ext cx="1795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3"/>
          <p:cNvSpPr/>
          <p:nvPr/>
        </p:nvSpPr>
        <p:spPr>
          <a:xfrm>
            <a:off x="7961850" y="2778600"/>
            <a:ext cx="601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3"/>
          <p:cNvSpPr/>
          <p:nvPr/>
        </p:nvSpPr>
        <p:spPr>
          <a:xfrm>
            <a:off x="6767750" y="2778600"/>
            <a:ext cx="1159800" cy="43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3"/>
          <p:cNvSpPr/>
          <p:nvPr/>
        </p:nvSpPr>
        <p:spPr>
          <a:xfrm>
            <a:off x="6836315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3"/>
          <p:cNvSpPr/>
          <p:nvPr/>
        </p:nvSpPr>
        <p:spPr>
          <a:xfrm>
            <a:off x="702382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3"/>
          <p:cNvSpPr/>
          <p:nvPr/>
        </p:nvSpPr>
        <p:spPr>
          <a:xfrm>
            <a:off x="7222913" y="41316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3"/>
          <p:cNvSpPr/>
          <p:nvPr/>
        </p:nvSpPr>
        <p:spPr>
          <a:xfrm>
            <a:off x="7421987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3"/>
          <p:cNvSpPr/>
          <p:nvPr/>
        </p:nvSpPr>
        <p:spPr>
          <a:xfrm>
            <a:off x="7609501" y="41298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3"/>
          <p:cNvSpPr/>
          <p:nvPr/>
        </p:nvSpPr>
        <p:spPr>
          <a:xfrm>
            <a:off x="7808586" y="41316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3"/>
          <p:cNvSpPr/>
          <p:nvPr/>
        </p:nvSpPr>
        <p:spPr>
          <a:xfrm>
            <a:off x="8007659" y="41298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3"/>
          <p:cNvSpPr/>
          <p:nvPr/>
        </p:nvSpPr>
        <p:spPr>
          <a:xfrm>
            <a:off x="8195173" y="41298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"/>
          <p:cNvSpPr/>
          <p:nvPr/>
        </p:nvSpPr>
        <p:spPr>
          <a:xfrm rot="-5400000">
            <a:off x="7616550" y="3755525"/>
            <a:ext cx="108900" cy="1728000"/>
          </a:xfrm>
          <a:prstGeom prst="leftBrace">
            <a:avLst>
              <a:gd fmla="val 50000" name="adj1"/>
              <a:gd fmla="val 50294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3"/>
          <p:cNvSpPr/>
          <p:nvPr/>
        </p:nvSpPr>
        <p:spPr>
          <a:xfrm>
            <a:off x="6836325" y="3335413"/>
            <a:ext cx="1549800" cy="624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odoni Moda Medium"/>
                <a:ea typeface="Bodoni Moda Medium"/>
                <a:cs typeface="Bodoni Moda Medium"/>
                <a:sym typeface="Bodoni Moda Medium"/>
              </a:rPr>
              <a:t>Transformer</a:t>
            </a:r>
            <a:endParaRPr sz="15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6828027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3"/>
          <p:cNvSpPr/>
          <p:nvPr/>
        </p:nvSpPr>
        <p:spPr>
          <a:xfrm>
            <a:off x="701554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3"/>
          <p:cNvSpPr/>
          <p:nvPr/>
        </p:nvSpPr>
        <p:spPr>
          <a:xfrm>
            <a:off x="7214626" y="2841928"/>
            <a:ext cx="88800" cy="3201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3"/>
          <p:cNvSpPr/>
          <p:nvPr/>
        </p:nvSpPr>
        <p:spPr>
          <a:xfrm>
            <a:off x="7413699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3"/>
          <p:cNvSpPr/>
          <p:nvPr/>
        </p:nvSpPr>
        <p:spPr>
          <a:xfrm>
            <a:off x="7601213" y="2840101"/>
            <a:ext cx="88800" cy="324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3"/>
          <p:cNvSpPr/>
          <p:nvPr/>
        </p:nvSpPr>
        <p:spPr>
          <a:xfrm>
            <a:off x="7800298" y="2841928"/>
            <a:ext cx="88800" cy="3201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3"/>
          <p:cNvSpPr/>
          <p:nvPr/>
        </p:nvSpPr>
        <p:spPr>
          <a:xfrm>
            <a:off x="7999371" y="2840101"/>
            <a:ext cx="88800" cy="324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1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3"/>
          <p:cNvSpPr/>
          <p:nvPr/>
        </p:nvSpPr>
        <p:spPr>
          <a:xfrm>
            <a:off x="8186885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1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3"/>
          <p:cNvSpPr txBox="1"/>
          <p:nvPr/>
        </p:nvSpPr>
        <p:spPr>
          <a:xfrm>
            <a:off x="6375100" y="2449125"/>
            <a:ext cx="1495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Redundant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78" name="Google Shape;678;p43"/>
          <p:cNvCxnSpPr>
            <a:stCxn id="677" idx="2"/>
            <a:endCxn id="658" idx="0"/>
          </p:cNvCxnSpPr>
          <p:nvPr/>
        </p:nvCxnSpPr>
        <p:spPr>
          <a:xfrm>
            <a:off x="7123000" y="2649225"/>
            <a:ext cx="224700" cy="12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3"/>
          <p:cNvSpPr txBox="1"/>
          <p:nvPr/>
        </p:nvSpPr>
        <p:spPr>
          <a:xfrm>
            <a:off x="7899100" y="2449125"/>
            <a:ext cx="1078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Actual Preds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80" name="Google Shape;680;p43"/>
          <p:cNvCxnSpPr>
            <a:stCxn id="679" idx="2"/>
            <a:endCxn id="657" idx="0"/>
          </p:cNvCxnSpPr>
          <p:nvPr/>
        </p:nvCxnSpPr>
        <p:spPr>
          <a:xfrm flipH="1">
            <a:off x="8262850" y="2649225"/>
            <a:ext cx="175500" cy="129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43"/>
          <p:cNvSpPr/>
          <p:nvPr/>
        </p:nvSpPr>
        <p:spPr>
          <a:xfrm>
            <a:off x="8347583" y="4129801"/>
            <a:ext cx="88800" cy="320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3"/>
          <p:cNvSpPr/>
          <p:nvPr/>
        </p:nvSpPr>
        <p:spPr>
          <a:xfrm>
            <a:off x="8373600" y="2840101"/>
            <a:ext cx="88800" cy="324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1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3"/>
          <p:cNvSpPr txBox="1"/>
          <p:nvPr/>
        </p:nvSpPr>
        <p:spPr>
          <a:xfrm>
            <a:off x="6232625" y="4646525"/>
            <a:ext cx="2911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" spcFirstLastPara="1" rIns="1800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 (shifted context &amp; prev. preds)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84" name="Google Shape;684;p43"/>
          <p:cNvSpPr/>
          <p:nvPr/>
        </p:nvSpPr>
        <p:spPr>
          <a:xfrm>
            <a:off x="711000" y="2774525"/>
            <a:ext cx="1189500" cy="435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3"/>
          <p:cNvSpPr/>
          <p:nvPr/>
        </p:nvSpPr>
        <p:spPr>
          <a:xfrm>
            <a:off x="3586750" y="2786150"/>
            <a:ext cx="1189500" cy="435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3"/>
          <p:cNvSpPr/>
          <p:nvPr/>
        </p:nvSpPr>
        <p:spPr>
          <a:xfrm>
            <a:off x="6784600" y="2774525"/>
            <a:ext cx="1189500" cy="4356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Current Results</a:t>
            </a:r>
            <a:endParaRPr/>
          </a:p>
        </p:txBody>
      </p:sp>
      <p:sp>
        <p:nvSpPr>
          <p:cNvPr id="693" name="Google Shape;693;p4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699" name="Google Shape;699;p45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are currently training on the Video Multi-dSprites (VMDS) dataset, a video extension of the Multi-dSprites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10 frame videos with a maximum of 5 free moving objects.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Slot attention model is trained with 6 slots.</a:t>
            </a:r>
            <a:endParaRPr/>
          </a:p>
        </p:txBody>
      </p:sp>
      <p:pic>
        <p:nvPicPr>
          <p:cNvPr id="700" name="Google Shape;7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0" y="2731776"/>
            <a:ext cx="6963001" cy="21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Training Result</a:t>
            </a:r>
            <a:endParaRPr/>
          </a:p>
        </p:txBody>
      </p:sp>
      <p:sp>
        <p:nvSpPr>
          <p:cNvPr id="707" name="Google Shape;707;p46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Our current best result training our version of slot attention has an Adjusted Rand Index (ARI) score of 0.85, compared to 0.91 reported on the Multi-D-Sprites dataset[1]. </a:t>
            </a:r>
            <a:endParaRPr sz="1500"/>
          </a:p>
        </p:txBody>
      </p:sp>
      <p:sp>
        <p:nvSpPr>
          <p:cNvPr id="708" name="Google Shape;708;p4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09" name="Google Shape;709;p46"/>
          <p:cNvGrpSpPr/>
          <p:nvPr/>
        </p:nvGrpSpPr>
        <p:grpSpPr>
          <a:xfrm>
            <a:off x="766925" y="2843375"/>
            <a:ext cx="3805065" cy="1489775"/>
            <a:chOff x="766925" y="2843375"/>
            <a:chExt cx="3805065" cy="1489775"/>
          </a:xfrm>
        </p:grpSpPr>
        <p:pic>
          <p:nvPicPr>
            <p:cNvPr id="710" name="Google Shape;710;p46"/>
            <p:cNvPicPr preferRelativeResize="0"/>
            <p:nvPr/>
          </p:nvPicPr>
          <p:blipFill rotWithShape="1">
            <a:blip r:embed="rId3">
              <a:alphaModFix/>
            </a:blip>
            <a:srcRect b="66765" l="0" r="0" t="1660"/>
            <a:stretch/>
          </p:blipFill>
          <p:spPr>
            <a:xfrm>
              <a:off x="766925" y="2843375"/>
              <a:ext cx="3805065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46"/>
            <p:cNvPicPr preferRelativeResize="0"/>
            <p:nvPr/>
          </p:nvPicPr>
          <p:blipFill rotWithShape="1">
            <a:blip r:embed="rId3">
              <a:alphaModFix/>
            </a:blip>
            <a:srcRect b="34153" l="0" r="0" t="34273"/>
            <a:stretch/>
          </p:blipFill>
          <p:spPr>
            <a:xfrm>
              <a:off x="766925" y="3613150"/>
              <a:ext cx="3805065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Google Shape;712;p46"/>
          <p:cNvGrpSpPr/>
          <p:nvPr/>
        </p:nvGrpSpPr>
        <p:grpSpPr>
          <a:xfrm>
            <a:off x="4751925" y="2843375"/>
            <a:ext cx="3819660" cy="1489775"/>
            <a:chOff x="4751925" y="2843375"/>
            <a:chExt cx="3819660" cy="1489775"/>
          </a:xfrm>
        </p:grpSpPr>
        <p:pic>
          <p:nvPicPr>
            <p:cNvPr id="713" name="Google Shape;713;p46"/>
            <p:cNvPicPr preferRelativeResize="0"/>
            <p:nvPr/>
          </p:nvPicPr>
          <p:blipFill rotWithShape="1">
            <a:blip r:embed="rId4">
              <a:alphaModFix/>
            </a:blip>
            <a:srcRect b="66668" l="0" r="0" t="1854"/>
            <a:stretch/>
          </p:blipFill>
          <p:spPr>
            <a:xfrm>
              <a:off x="4751925" y="2843375"/>
              <a:ext cx="381966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46"/>
            <p:cNvPicPr preferRelativeResize="0"/>
            <p:nvPr/>
          </p:nvPicPr>
          <p:blipFill rotWithShape="1">
            <a:blip r:embed="rId4">
              <a:alphaModFix/>
            </a:blip>
            <a:srcRect b="34218" l="0" r="0" t="34303"/>
            <a:stretch/>
          </p:blipFill>
          <p:spPr>
            <a:xfrm>
              <a:off x="4751925" y="3613150"/>
              <a:ext cx="3819660" cy="7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47"/>
          <p:cNvPicPr preferRelativeResize="0"/>
          <p:nvPr/>
        </p:nvPicPr>
        <p:blipFill rotWithShape="1">
          <a:blip r:embed="rId3">
            <a:alphaModFix/>
          </a:blip>
          <a:srcRect b="67759" l="4924" r="4888" t="2179"/>
          <a:stretch/>
        </p:blipFill>
        <p:spPr>
          <a:xfrm>
            <a:off x="1078700" y="123668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7"/>
          <p:cNvPicPr preferRelativeResize="0"/>
          <p:nvPr/>
        </p:nvPicPr>
        <p:blipFill rotWithShape="1">
          <a:blip r:embed="rId3">
            <a:alphaModFix/>
          </a:blip>
          <a:srcRect b="34897" l="5068" r="4752" t="35041"/>
          <a:stretch/>
        </p:blipFill>
        <p:spPr>
          <a:xfrm>
            <a:off x="2257325" y="12367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7"/>
          <p:cNvPicPr preferRelativeResize="0"/>
          <p:nvPr/>
        </p:nvPicPr>
        <p:blipFill rotWithShape="1">
          <a:blip r:embed="rId4">
            <a:alphaModFix/>
          </a:blip>
          <a:srcRect b="3168" l="1587" r="1635" t="7072"/>
          <a:stretch/>
        </p:blipFill>
        <p:spPr>
          <a:xfrm>
            <a:off x="3432350" y="961550"/>
            <a:ext cx="48465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7"/>
          <p:cNvPicPr preferRelativeResize="0"/>
          <p:nvPr/>
        </p:nvPicPr>
        <p:blipFill rotWithShape="1">
          <a:blip r:embed="rId5">
            <a:alphaModFix/>
          </a:blip>
          <a:srcRect b="3629" l="1678" r="1280" t="6313"/>
          <a:stretch/>
        </p:blipFill>
        <p:spPr>
          <a:xfrm>
            <a:off x="3432350" y="1861550"/>
            <a:ext cx="48465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7"/>
          <p:cNvSpPr txBox="1"/>
          <p:nvPr/>
        </p:nvSpPr>
        <p:spPr>
          <a:xfrm>
            <a:off x="1078700" y="616600"/>
            <a:ext cx="1121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Target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24" name="Google Shape;724;p47"/>
          <p:cNvSpPr txBox="1"/>
          <p:nvPr/>
        </p:nvSpPr>
        <p:spPr>
          <a:xfrm>
            <a:off x="3658075" y="616600"/>
            <a:ext cx="4166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Decomposed Objects and Masks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25" name="Google Shape;725;p47"/>
          <p:cNvSpPr txBox="1"/>
          <p:nvPr/>
        </p:nvSpPr>
        <p:spPr>
          <a:xfrm>
            <a:off x="2234825" y="616600"/>
            <a:ext cx="1121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Recons.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pic>
        <p:nvPicPr>
          <p:cNvPr id="726" name="Google Shape;726;p47"/>
          <p:cNvPicPr preferRelativeResize="0"/>
          <p:nvPr/>
        </p:nvPicPr>
        <p:blipFill rotWithShape="1">
          <a:blip r:embed="rId6">
            <a:alphaModFix/>
          </a:blip>
          <a:srcRect b="67970" l="6813" r="5150" t="2400"/>
          <a:stretch/>
        </p:blipFill>
        <p:spPr>
          <a:xfrm>
            <a:off x="1089393" y="3167950"/>
            <a:ext cx="106930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7"/>
          <p:cNvPicPr preferRelativeResize="0"/>
          <p:nvPr/>
        </p:nvPicPr>
        <p:blipFill rotWithShape="1">
          <a:blip r:embed="rId6">
            <a:alphaModFix/>
          </a:blip>
          <a:srcRect b="35441" l="5143" r="5554" t="34913"/>
          <a:stretch/>
        </p:blipFill>
        <p:spPr>
          <a:xfrm>
            <a:off x="2253713" y="3167950"/>
            <a:ext cx="1083612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7"/>
          <p:cNvPicPr preferRelativeResize="0"/>
          <p:nvPr/>
        </p:nvPicPr>
        <p:blipFill rotWithShape="1">
          <a:blip r:embed="rId7">
            <a:alphaModFix/>
          </a:blip>
          <a:srcRect b="4860" l="1542" r="1464" t="7558"/>
          <a:stretch/>
        </p:blipFill>
        <p:spPr>
          <a:xfrm>
            <a:off x="3432350" y="2878675"/>
            <a:ext cx="4842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7"/>
          <p:cNvPicPr preferRelativeResize="0"/>
          <p:nvPr/>
        </p:nvPicPr>
        <p:blipFill rotWithShape="1">
          <a:blip r:embed="rId8">
            <a:alphaModFix/>
          </a:blip>
          <a:srcRect b="4081" l="1697" r="1318" t="6791"/>
          <a:stretch/>
        </p:blipFill>
        <p:spPr>
          <a:xfrm>
            <a:off x="3432350" y="3838225"/>
            <a:ext cx="484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300">
                <a:solidFill>
                  <a:srgbClr val="003865"/>
                </a:solidFill>
              </a:rPr>
              <a:t>‹#›</a:t>
            </a:fld>
            <a:endParaRPr sz="1300">
              <a:solidFill>
                <a:srgbClr val="00386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Problem Statement</a:t>
            </a:r>
            <a:endParaRPr sz="3400"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6" name="Google Shape;736;p48"/>
          <p:cNvPicPr preferRelativeResize="0"/>
          <p:nvPr/>
        </p:nvPicPr>
        <p:blipFill rotWithShape="1">
          <a:blip r:embed="rId3">
            <a:alphaModFix/>
          </a:blip>
          <a:srcRect b="67426" l="0" r="0" t="2096"/>
          <a:stretch/>
        </p:blipFill>
        <p:spPr>
          <a:xfrm>
            <a:off x="1049350" y="1238400"/>
            <a:ext cx="118009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8"/>
          <p:cNvPicPr preferRelativeResize="0"/>
          <p:nvPr/>
        </p:nvPicPr>
        <p:blipFill rotWithShape="1">
          <a:blip r:embed="rId3">
            <a:alphaModFix/>
          </a:blip>
          <a:srcRect b="34907" l="0" r="0" t="34819"/>
          <a:stretch/>
        </p:blipFill>
        <p:spPr>
          <a:xfrm>
            <a:off x="2125000" y="1238400"/>
            <a:ext cx="118879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8"/>
          <p:cNvPicPr preferRelativeResize="0"/>
          <p:nvPr/>
        </p:nvPicPr>
        <p:blipFill rotWithShape="1">
          <a:blip r:embed="rId4">
            <a:alphaModFix/>
          </a:blip>
          <a:srcRect b="3895" l="1632" r="1224" t="5712"/>
          <a:stretch/>
        </p:blipFill>
        <p:spPr>
          <a:xfrm>
            <a:off x="3435950" y="1861550"/>
            <a:ext cx="4842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8"/>
          <p:cNvPicPr preferRelativeResize="0"/>
          <p:nvPr/>
        </p:nvPicPr>
        <p:blipFill rotWithShape="1">
          <a:blip r:embed="rId5">
            <a:alphaModFix/>
          </a:blip>
          <a:srcRect b="3818" l="1626" r="1549" t="7182"/>
          <a:stretch/>
        </p:blipFill>
        <p:spPr>
          <a:xfrm>
            <a:off x="3435950" y="961550"/>
            <a:ext cx="4842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8"/>
          <p:cNvPicPr preferRelativeResize="0"/>
          <p:nvPr/>
        </p:nvPicPr>
        <p:blipFill rotWithShape="1">
          <a:blip r:embed="rId6">
            <a:alphaModFix/>
          </a:blip>
          <a:srcRect b="67773" l="0" r="0" t="1992"/>
          <a:stretch/>
        </p:blipFill>
        <p:spPr>
          <a:xfrm>
            <a:off x="1067325" y="3244150"/>
            <a:ext cx="119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8"/>
          <p:cNvPicPr preferRelativeResize="0"/>
          <p:nvPr/>
        </p:nvPicPr>
        <p:blipFill rotWithShape="1">
          <a:blip r:embed="rId6">
            <a:alphaModFix/>
          </a:blip>
          <a:srcRect b="34767" l="0" r="0" t="34970"/>
          <a:stretch/>
        </p:blipFill>
        <p:spPr>
          <a:xfrm>
            <a:off x="2147325" y="3244150"/>
            <a:ext cx="119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8"/>
          <p:cNvPicPr preferRelativeResize="0"/>
          <p:nvPr/>
        </p:nvPicPr>
        <p:blipFill rotWithShape="1">
          <a:blip r:embed="rId7">
            <a:alphaModFix/>
          </a:blip>
          <a:srcRect b="4090" l="1698" r="1232" t="6399"/>
          <a:stretch/>
        </p:blipFill>
        <p:spPr>
          <a:xfrm>
            <a:off x="3432350" y="3914425"/>
            <a:ext cx="4842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8"/>
          <p:cNvPicPr preferRelativeResize="0"/>
          <p:nvPr/>
        </p:nvPicPr>
        <p:blipFill rotWithShape="1">
          <a:blip r:embed="rId8">
            <a:alphaModFix/>
          </a:blip>
          <a:srcRect b="4260" l="1617" r="1549" t="7157"/>
          <a:stretch/>
        </p:blipFill>
        <p:spPr>
          <a:xfrm>
            <a:off x="3435950" y="2957700"/>
            <a:ext cx="4842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8"/>
          <p:cNvSpPr txBox="1"/>
          <p:nvPr/>
        </p:nvSpPr>
        <p:spPr>
          <a:xfrm>
            <a:off x="1078700" y="616600"/>
            <a:ext cx="1121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Target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45" name="Google Shape;745;p48"/>
          <p:cNvSpPr txBox="1"/>
          <p:nvPr/>
        </p:nvSpPr>
        <p:spPr>
          <a:xfrm>
            <a:off x="3658075" y="616600"/>
            <a:ext cx="4166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Decomposed Objects and Masks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2234825" y="616600"/>
            <a:ext cx="1121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Recons.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 Decomposition</a:t>
            </a:r>
            <a:endParaRPr/>
          </a:p>
        </p:txBody>
      </p:sp>
      <p:pic>
        <p:nvPicPr>
          <p:cNvPr id="752" name="Google Shape;7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50" y="987873"/>
            <a:ext cx="3850828" cy="38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353" y="2194148"/>
            <a:ext cx="14954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0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sp>
        <p:nvSpPr>
          <p:cNvPr id="760" name="Google Shape;760;p50"/>
          <p:cNvSpPr txBox="1"/>
          <p:nvPr>
            <p:ph idx="2" type="body"/>
          </p:nvPr>
        </p:nvSpPr>
        <p:spPr>
          <a:xfrm>
            <a:off x="579125" y="1185400"/>
            <a:ext cx="39930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Visual evaluation of slot alignment using the Hungarian method shows </a:t>
            </a:r>
            <a:r>
              <a:rPr lang="en-GB"/>
              <a:t>satisfactory</a:t>
            </a:r>
            <a:r>
              <a:rPr lang="en-GB"/>
              <a:t> results.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Problems </a:t>
            </a:r>
            <a:r>
              <a:rPr lang="en-GB"/>
              <a:t>arise</a:t>
            </a:r>
            <a:r>
              <a:rPr lang="en-GB"/>
              <a:t> when number of slots does not match number of actual objects.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GB"/>
              <a:t>Suggestion: modified SAVI (T.B.D)</a:t>
            </a:r>
            <a:endParaRPr/>
          </a:p>
        </p:txBody>
      </p:sp>
      <p:pic>
        <p:nvPicPr>
          <p:cNvPr id="761" name="Google Shape;7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50" y="901325"/>
            <a:ext cx="3944974" cy="39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51"/>
          <p:cNvPicPr preferRelativeResize="0"/>
          <p:nvPr/>
        </p:nvPicPr>
        <p:blipFill rotWithShape="1">
          <a:blip r:embed="rId3">
            <a:alphaModFix/>
          </a:blip>
          <a:srcRect b="66762" l="0" r="0" t="1645"/>
          <a:stretch/>
        </p:blipFill>
        <p:spPr>
          <a:xfrm>
            <a:off x="498350" y="1577450"/>
            <a:ext cx="4743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1"/>
          <p:cNvPicPr preferRelativeResize="0"/>
          <p:nvPr/>
        </p:nvPicPr>
        <p:blipFill rotWithShape="1">
          <a:blip r:embed="rId3">
            <a:alphaModFix/>
          </a:blip>
          <a:srcRect b="34189" l="0" r="0" t="34217"/>
          <a:stretch/>
        </p:blipFill>
        <p:spPr>
          <a:xfrm>
            <a:off x="498350" y="3144525"/>
            <a:ext cx="4743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1"/>
          <p:cNvPicPr preferRelativeResize="0"/>
          <p:nvPr/>
        </p:nvPicPr>
        <p:blipFill rotWithShape="1">
          <a:blip r:embed="rId4">
            <a:alphaModFix/>
          </a:blip>
          <a:srcRect b="1571" l="1989" r="0" t="810"/>
          <a:stretch/>
        </p:blipFill>
        <p:spPr>
          <a:xfrm>
            <a:off x="5557362" y="951575"/>
            <a:ext cx="2985274" cy="3570377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1"/>
          <p:cNvSpPr txBox="1"/>
          <p:nvPr/>
        </p:nvSpPr>
        <p:spPr>
          <a:xfrm>
            <a:off x="1716850" y="1241800"/>
            <a:ext cx="2104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Target Sequence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71" name="Google Shape;771;p51"/>
          <p:cNvSpPr txBox="1"/>
          <p:nvPr/>
        </p:nvSpPr>
        <p:spPr>
          <a:xfrm>
            <a:off x="1716850" y="2842000"/>
            <a:ext cx="2104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Recons. Sequence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72" name="Google Shape;772;p51"/>
          <p:cNvSpPr txBox="1"/>
          <p:nvPr/>
        </p:nvSpPr>
        <p:spPr>
          <a:xfrm>
            <a:off x="5997900" y="646025"/>
            <a:ext cx="2104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odoni Moda SemiBold"/>
                <a:ea typeface="Bodoni Moda SemiBold"/>
                <a:cs typeface="Bodoni Moda SemiBold"/>
                <a:sym typeface="Bodoni Moda SemiBold"/>
              </a:rPr>
              <a:t>Aligned Slots</a:t>
            </a:r>
            <a:endParaRPr sz="18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cxnSp>
        <p:nvCxnSpPr>
          <p:cNvPr id="773" name="Google Shape;773;p51"/>
          <p:cNvCxnSpPr/>
          <p:nvPr/>
        </p:nvCxnSpPr>
        <p:spPr>
          <a:xfrm flipH="1" rot="10800000">
            <a:off x="5550025" y="4786300"/>
            <a:ext cx="3115200" cy="2400"/>
          </a:xfrm>
          <a:prstGeom prst="straightConnector1">
            <a:avLst/>
          </a:prstGeom>
          <a:noFill/>
          <a:ln cap="flat" cmpd="sng" w="2857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51"/>
          <p:cNvSpPr txBox="1"/>
          <p:nvPr/>
        </p:nvSpPr>
        <p:spPr>
          <a:xfrm>
            <a:off x="6055525" y="4573988"/>
            <a:ext cx="2104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odoni Moda SemiBold"/>
                <a:ea typeface="Bodoni Moda SemiBold"/>
                <a:cs typeface="Bodoni Moda SemiBold"/>
                <a:sym typeface="Bodoni Moda SemiBold"/>
              </a:rPr>
              <a:t>Time</a:t>
            </a:r>
            <a:endParaRPr sz="1500">
              <a:latin typeface="Bodoni Moda SemiBold"/>
              <a:ea typeface="Bodoni Moda SemiBold"/>
              <a:cs typeface="Bodoni Moda SemiBold"/>
              <a:sym typeface="Bodoni Moda SemiBold"/>
            </a:endParaRPr>
          </a:p>
        </p:txBody>
      </p:sp>
      <p:sp>
        <p:nvSpPr>
          <p:cNvPr id="775" name="Google Shape;775;p5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300">
                <a:solidFill>
                  <a:srgbClr val="003865"/>
                </a:solidFill>
              </a:rPr>
              <a:t>‹#›</a:t>
            </a:fld>
            <a:endParaRPr sz="1300">
              <a:solidFill>
                <a:srgbClr val="003865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2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Next Steps</a:t>
            </a:r>
            <a:endParaRPr sz="3400"/>
          </a:p>
        </p:txBody>
      </p:sp>
      <p:sp>
        <p:nvSpPr>
          <p:cNvPr id="781" name="Google Shape;781;p5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Implement and Debug Predictors</a:t>
            </a:r>
            <a:endParaRPr/>
          </a:p>
        </p:txBody>
      </p:sp>
      <p:sp>
        <p:nvSpPr>
          <p:cNvPr id="787" name="Google Shape;787;p53"/>
          <p:cNvSpPr txBox="1"/>
          <p:nvPr>
            <p:ph idx="2" type="body"/>
          </p:nvPr>
        </p:nvSpPr>
        <p:spPr>
          <a:xfrm>
            <a:off x="579125" y="1319400"/>
            <a:ext cx="8085000" cy="15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Extract slots using p</a:t>
            </a:r>
            <a:r>
              <a:rPr lang="en-GB"/>
              <a:t>retrained SlotAttention/SAVI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Implement and debug predictors and Hungarian using encoded slots:</a:t>
            </a:r>
            <a:endParaRPr/>
          </a:p>
          <a:p>
            <a:pPr indent="-3365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Make sure Hungarian matching is reliable</a:t>
            </a:r>
            <a:endParaRPr sz="1700"/>
          </a:p>
          <a:p>
            <a:pPr indent="-3365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-GB" sz="1700"/>
              <a:t>Check predictor modules are able to perform the prediction task</a:t>
            </a:r>
            <a:endParaRPr sz="1700"/>
          </a:p>
        </p:txBody>
      </p:sp>
      <p:grpSp>
        <p:nvGrpSpPr>
          <p:cNvPr id="788" name="Google Shape;788;p53"/>
          <p:cNvGrpSpPr/>
          <p:nvPr/>
        </p:nvGrpSpPr>
        <p:grpSpPr>
          <a:xfrm>
            <a:off x="1655225" y="3319825"/>
            <a:ext cx="1080000" cy="1080000"/>
            <a:chOff x="4855625" y="3268525"/>
            <a:chExt cx="1080000" cy="1080000"/>
          </a:xfrm>
        </p:grpSpPr>
        <p:sp>
          <p:nvSpPr>
            <p:cNvPr id="789" name="Google Shape;789;p53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0.8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798" name="Google Shape;798;p53"/>
          <p:cNvSpPr txBox="1"/>
          <p:nvPr/>
        </p:nvSpPr>
        <p:spPr>
          <a:xfrm>
            <a:off x="1200725" y="2819100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Is this true?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799" name="Google Shape;799;p53"/>
          <p:cNvSpPr/>
          <p:nvPr/>
        </p:nvSpPr>
        <p:spPr>
          <a:xfrm rot="5400000">
            <a:off x="1344150" y="3296225"/>
            <a:ext cx="94800" cy="407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3"/>
          <p:cNvSpPr/>
          <p:nvPr/>
        </p:nvSpPr>
        <p:spPr>
          <a:xfrm rot="5400000">
            <a:off x="1344150" y="3649725"/>
            <a:ext cx="94800" cy="40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 rot="5400000">
            <a:off x="1346398" y="4018475"/>
            <a:ext cx="94800" cy="402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2136438" y="4476025"/>
            <a:ext cx="93000" cy="3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2493382" y="4476025"/>
            <a:ext cx="93000" cy="346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787775" y="4476025"/>
            <a:ext cx="93000" cy="346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53"/>
          <p:cNvGrpSpPr/>
          <p:nvPr/>
        </p:nvGrpSpPr>
        <p:grpSpPr>
          <a:xfrm>
            <a:off x="2812050" y="3239200"/>
            <a:ext cx="364450" cy="1187575"/>
            <a:chOff x="6012450" y="3187900"/>
            <a:chExt cx="364450" cy="1187575"/>
          </a:xfrm>
        </p:grpSpPr>
        <p:sp>
          <p:nvSpPr>
            <p:cNvPr id="806" name="Google Shape;806;p53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 txBox="1"/>
            <p:nvPr/>
          </p:nvSpPr>
          <p:spPr>
            <a:xfrm>
              <a:off x="6109600" y="3187900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808" name="Google Shape;808;p53"/>
            <p:cNvSpPr txBox="1"/>
            <p:nvPr/>
          </p:nvSpPr>
          <p:spPr>
            <a:xfrm>
              <a:off x="6109600" y="4215875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809" name="Google Shape;809;p53"/>
          <p:cNvSpPr txBox="1"/>
          <p:nvPr/>
        </p:nvSpPr>
        <p:spPr>
          <a:xfrm>
            <a:off x="832575" y="2803800"/>
            <a:ext cx="5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a)</a:t>
            </a:r>
            <a:endParaRPr b="1" sz="1800">
              <a:solidFill>
                <a:srgbClr val="FF0000"/>
              </a:solidFill>
            </a:endParaRPr>
          </a:p>
        </p:txBody>
      </p:sp>
      <p:grpSp>
        <p:nvGrpSpPr>
          <p:cNvPr id="810" name="Google Shape;810;p53"/>
          <p:cNvGrpSpPr/>
          <p:nvPr/>
        </p:nvGrpSpPr>
        <p:grpSpPr>
          <a:xfrm>
            <a:off x="4534025" y="3392175"/>
            <a:ext cx="810000" cy="346500"/>
            <a:chOff x="4534025" y="3392175"/>
            <a:chExt cx="810000" cy="346500"/>
          </a:xfrm>
        </p:grpSpPr>
        <p:sp>
          <p:nvSpPr>
            <p:cNvPr id="811" name="Google Shape;811;p53"/>
            <p:cNvSpPr/>
            <p:nvPr/>
          </p:nvSpPr>
          <p:spPr>
            <a:xfrm>
              <a:off x="4534025" y="3392175"/>
              <a:ext cx="810000" cy="34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2" name="Google Shape;812;p53"/>
            <p:cNvGrpSpPr/>
            <p:nvPr/>
          </p:nvGrpSpPr>
          <p:grpSpPr>
            <a:xfrm>
              <a:off x="4594825" y="3470625"/>
              <a:ext cx="688398" cy="189600"/>
              <a:chOff x="4594825" y="3394425"/>
              <a:chExt cx="688398" cy="189600"/>
            </a:xfrm>
          </p:grpSpPr>
          <p:sp>
            <p:nvSpPr>
              <p:cNvPr id="813" name="Google Shape;813;p53"/>
              <p:cNvSpPr/>
              <p:nvPr/>
            </p:nvSpPr>
            <p:spPr>
              <a:xfrm rot="5400000">
                <a:off x="5034523" y="3240525"/>
                <a:ext cx="94800" cy="4026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3"/>
              <p:cNvSpPr/>
              <p:nvPr/>
            </p:nvSpPr>
            <p:spPr>
              <a:xfrm rot="5400000">
                <a:off x="4868800" y="3276650"/>
                <a:ext cx="94800" cy="4071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3"/>
              <p:cNvSpPr/>
              <p:nvPr/>
            </p:nvSpPr>
            <p:spPr>
              <a:xfrm rot="5400000">
                <a:off x="4750975" y="3333075"/>
                <a:ext cx="94800" cy="4071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6" name="Google Shape;816;p53"/>
          <p:cNvGrpSpPr/>
          <p:nvPr/>
        </p:nvGrpSpPr>
        <p:grpSpPr>
          <a:xfrm>
            <a:off x="4534025" y="3898200"/>
            <a:ext cx="810000" cy="346500"/>
            <a:chOff x="4534025" y="3860100"/>
            <a:chExt cx="810000" cy="346500"/>
          </a:xfrm>
        </p:grpSpPr>
        <p:sp>
          <p:nvSpPr>
            <p:cNvPr id="817" name="Google Shape;817;p53"/>
            <p:cNvSpPr/>
            <p:nvPr/>
          </p:nvSpPr>
          <p:spPr>
            <a:xfrm>
              <a:off x="4534025" y="3860100"/>
              <a:ext cx="810000" cy="34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53"/>
            <p:cNvGrpSpPr/>
            <p:nvPr/>
          </p:nvGrpSpPr>
          <p:grpSpPr>
            <a:xfrm>
              <a:off x="4594825" y="3924000"/>
              <a:ext cx="688398" cy="189600"/>
              <a:chOff x="4594825" y="3814950"/>
              <a:chExt cx="688398" cy="189600"/>
            </a:xfrm>
          </p:grpSpPr>
          <p:sp>
            <p:nvSpPr>
              <p:cNvPr id="819" name="Google Shape;819;p53"/>
              <p:cNvSpPr/>
              <p:nvPr/>
            </p:nvSpPr>
            <p:spPr>
              <a:xfrm rot="5400000">
                <a:off x="5034523" y="3661050"/>
                <a:ext cx="94800" cy="4026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 rot="5400000">
                <a:off x="4868800" y="3697175"/>
                <a:ext cx="94800" cy="4071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 rot="5400000">
                <a:off x="4750975" y="3753600"/>
                <a:ext cx="94800" cy="4071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2" name="Google Shape;822;p53"/>
          <p:cNvGrpSpPr/>
          <p:nvPr/>
        </p:nvGrpSpPr>
        <p:grpSpPr>
          <a:xfrm>
            <a:off x="4511200" y="4404225"/>
            <a:ext cx="810000" cy="346500"/>
            <a:chOff x="4511200" y="4328025"/>
            <a:chExt cx="810000" cy="346500"/>
          </a:xfrm>
        </p:grpSpPr>
        <p:sp>
          <p:nvSpPr>
            <p:cNvPr id="823" name="Google Shape;823;p53"/>
            <p:cNvSpPr/>
            <p:nvPr/>
          </p:nvSpPr>
          <p:spPr>
            <a:xfrm>
              <a:off x="4511200" y="4328025"/>
              <a:ext cx="810000" cy="34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4" name="Google Shape;824;p53"/>
            <p:cNvGrpSpPr/>
            <p:nvPr/>
          </p:nvGrpSpPr>
          <p:grpSpPr>
            <a:xfrm>
              <a:off x="4572000" y="4406475"/>
              <a:ext cx="688398" cy="189600"/>
              <a:chOff x="4572000" y="4330275"/>
              <a:chExt cx="688398" cy="189600"/>
            </a:xfrm>
          </p:grpSpPr>
          <p:sp>
            <p:nvSpPr>
              <p:cNvPr id="825" name="Google Shape;825;p53"/>
              <p:cNvSpPr/>
              <p:nvPr/>
            </p:nvSpPr>
            <p:spPr>
              <a:xfrm rot="5400000">
                <a:off x="5011698" y="4176375"/>
                <a:ext cx="94800" cy="4026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 rot="5400000">
                <a:off x="4845975" y="4212500"/>
                <a:ext cx="94800" cy="4071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 rot="5400000">
                <a:off x="4728150" y="4268925"/>
                <a:ext cx="94800" cy="4071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8" name="Google Shape;828;p53"/>
          <p:cNvGrpSpPr/>
          <p:nvPr/>
        </p:nvGrpSpPr>
        <p:grpSpPr>
          <a:xfrm>
            <a:off x="7557800" y="3888900"/>
            <a:ext cx="810000" cy="346500"/>
            <a:chOff x="7466075" y="3803250"/>
            <a:chExt cx="810000" cy="346500"/>
          </a:xfrm>
        </p:grpSpPr>
        <p:sp>
          <p:nvSpPr>
            <p:cNvPr id="829" name="Google Shape;829;p53"/>
            <p:cNvSpPr/>
            <p:nvPr/>
          </p:nvSpPr>
          <p:spPr>
            <a:xfrm>
              <a:off x="7466075" y="3803250"/>
              <a:ext cx="810000" cy="34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0" name="Google Shape;830;p53"/>
            <p:cNvGrpSpPr/>
            <p:nvPr/>
          </p:nvGrpSpPr>
          <p:grpSpPr>
            <a:xfrm>
              <a:off x="7511375" y="3891150"/>
              <a:ext cx="688398" cy="189600"/>
              <a:chOff x="7596025" y="3805925"/>
              <a:chExt cx="688398" cy="189600"/>
            </a:xfrm>
          </p:grpSpPr>
          <p:sp>
            <p:nvSpPr>
              <p:cNvPr id="831" name="Google Shape;831;p53"/>
              <p:cNvSpPr/>
              <p:nvPr/>
            </p:nvSpPr>
            <p:spPr>
              <a:xfrm rot="5400000">
                <a:off x="8035723" y="3652025"/>
                <a:ext cx="94800" cy="4026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B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3"/>
              <p:cNvSpPr/>
              <p:nvPr/>
            </p:nvSpPr>
            <p:spPr>
              <a:xfrm rot="5400000">
                <a:off x="7870000" y="3688150"/>
                <a:ext cx="94800" cy="4071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B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3"/>
              <p:cNvSpPr/>
              <p:nvPr/>
            </p:nvSpPr>
            <p:spPr>
              <a:xfrm rot="5400000">
                <a:off x="7752175" y="3744575"/>
                <a:ext cx="94800" cy="4071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B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34" name="Google Shape;834;p53"/>
          <p:cNvCxnSpPr>
            <a:stCxn id="835" idx="3"/>
            <a:endCxn id="829" idx="1"/>
          </p:cNvCxnSpPr>
          <p:nvPr/>
        </p:nvCxnSpPr>
        <p:spPr>
          <a:xfrm>
            <a:off x="7083700" y="4062150"/>
            <a:ext cx="47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36" name="Google Shape;836;p53"/>
          <p:cNvGrpSpPr/>
          <p:nvPr/>
        </p:nvGrpSpPr>
        <p:grpSpPr>
          <a:xfrm>
            <a:off x="5660125" y="3684750"/>
            <a:ext cx="1423575" cy="754800"/>
            <a:chOff x="5660125" y="3684750"/>
            <a:chExt cx="1423575" cy="754800"/>
          </a:xfrm>
        </p:grpSpPr>
        <p:sp>
          <p:nvSpPr>
            <p:cNvPr id="835" name="Google Shape;835;p53"/>
            <p:cNvSpPr/>
            <p:nvPr/>
          </p:nvSpPr>
          <p:spPr>
            <a:xfrm>
              <a:off x="5665600" y="3684750"/>
              <a:ext cx="1418100" cy="7548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Predictor Module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5660125" y="3794550"/>
              <a:ext cx="60675" cy="754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5660125" y="4031875"/>
              <a:ext cx="60675" cy="754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5660125" y="4242225"/>
              <a:ext cx="60675" cy="754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0" name="Google Shape;840;p53"/>
          <p:cNvCxnSpPr>
            <a:stCxn id="817" idx="3"/>
            <a:endCxn id="838" idx="1"/>
          </p:cNvCxnSpPr>
          <p:nvPr/>
        </p:nvCxnSpPr>
        <p:spPr>
          <a:xfrm flipH="1" rot="10800000">
            <a:off x="5344025" y="4069650"/>
            <a:ext cx="3162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53"/>
          <p:cNvCxnSpPr>
            <a:stCxn id="811" idx="3"/>
            <a:endCxn id="837" idx="1"/>
          </p:cNvCxnSpPr>
          <p:nvPr/>
        </p:nvCxnSpPr>
        <p:spPr>
          <a:xfrm>
            <a:off x="5344025" y="3565425"/>
            <a:ext cx="31620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53"/>
          <p:cNvCxnSpPr>
            <a:stCxn id="823" idx="3"/>
            <a:endCxn id="839" idx="1"/>
          </p:cNvCxnSpPr>
          <p:nvPr/>
        </p:nvCxnSpPr>
        <p:spPr>
          <a:xfrm flipH="1" rot="10800000">
            <a:off x="5321200" y="4279875"/>
            <a:ext cx="339000" cy="29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53"/>
          <p:cNvSpPr txBox="1"/>
          <p:nvPr/>
        </p:nvSpPr>
        <p:spPr>
          <a:xfrm>
            <a:off x="4521050" y="2819100"/>
            <a:ext cx="414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Can predictors do this</a:t>
            </a:r>
            <a:r>
              <a:rPr lang="en-GB" sz="1600">
                <a:solidFill>
                  <a:srgbClr val="FF0000"/>
                </a:solidFill>
              </a:rPr>
              <a:t>? How well can they?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844" name="Google Shape;844;p53"/>
          <p:cNvSpPr txBox="1"/>
          <p:nvPr/>
        </p:nvSpPr>
        <p:spPr>
          <a:xfrm>
            <a:off x="4152900" y="2803800"/>
            <a:ext cx="53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b</a:t>
            </a:r>
            <a:r>
              <a:rPr b="1" lang="en-GB" sz="1800">
                <a:solidFill>
                  <a:srgbClr val="FF0000"/>
                </a:solidFill>
              </a:rPr>
              <a:t>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845" name="Google Shape;845;p5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Evaluating Predictor Module</a:t>
            </a:r>
            <a:endParaRPr/>
          </a:p>
        </p:txBody>
      </p:sp>
      <p:sp>
        <p:nvSpPr>
          <p:cNvPr id="851" name="Google Shape;851;p54"/>
          <p:cNvSpPr txBox="1"/>
          <p:nvPr>
            <p:ph idx="2" type="body"/>
          </p:nvPr>
        </p:nvSpPr>
        <p:spPr>
          <a:xfrm>
            <a:off x="579125" y="1337800"/>
            <a:ext cx="8290800" cy="10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Multi-Object Segmentation and Tracking</a:t>
            </a:r>
            <a:r>
              <a:rPr lang="en-GB" sz="1400"/>
              <a:t>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We will evaluate </a:t>
            </a:r>
            <a:r>
              <a:rPr lang="en-GB" sz="1400"/>
              <a:t>slot alignment with the </a:t>
            </a:r>
            <a:r>
              <a:rPr lang="en-GB" sz="1400"/>
              <a:t>Hungarian</a:t>
            </a:r>
            <a:r>
              <a:rPr lang="en-GB" sz="1400"/>
              <a:t> method by Multi-Object tracking metrics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If needed, we can add extra loss functions to learn representations that are easier to align (e.g. Contrastive Loss) </a:t>
            </a:r>
            <a:endParaRPr sz="1400"/>
          </a:p>
        </p:txBody>
      </p:sp>
      <p:sp>
        <p:nvSpPr>
          <p:cNvPr id="852" name="Google Shape;852;p54"/>
          <p:cNvSpPr txBox="1"/>
          <p:nvPr>
            <p:ph idx="2" type="body"/>
          </p:nvPr>
        </p:nvSpPr>
        <p:spPr>
          <a:xfrm>
            <a:off x="579125" y="2785600"/>
            <a:ext cx="8290800" cy="10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Video Prediction: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We will evaluate video prediction using regular metrics of image reconstruction, eg  PSNR, SSIM, LPIPS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We will compare results with non-object-centric baselines such as ConvLSTM or SVG</a:t>
            </a:r>
            <a:endParaRPr sz="1400"/>
          </a:p>
        </p:txBody>
      </p:sp>
      <p:sp>
        <p:nvSpPr>
          <p:cNvPr id="853" name="Google Shape;853;p5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End-to-End Training</a:t>
            </a:r>
            <a:endParaRPr/>
          </a:p>
        </p:txBody>
      </p:sp>
      <p:sp>
        <p:nvSpPr>
          <p:cNvPr id="859" name="Google Shape;859;p55"/>
          <p:cNvSpPr txBox="1"/>
          <p:nvPr>
            <p:ph idx="2" type="body"/>
          </p:nvPr>
        </p:nvSpPr>
        <p:spPr>
          <a:xfrm>
            <a:off x="579125" y="1185400"/>
            <a:ext cx="8290800" cy="120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Simultaneous training of slot-decomposition and predictor modules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End-to-end approach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Convergence might be complicated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Train slot-model + joined fine tuning</a:t>
            </a:r>
            <a:endParaRPr/>
          </a:p>
        </p:txBody>
      </p:sp>
      <p:pic>
        <p:nvPicPr>
          <p:cNvPr id="860" name="Google Shape;860;p55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5577498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5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3332351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55"/>
          <p:cNvGrpSpPr/>
          <p:nvPr/>
        </p:nvGrpSpPr>
        <p:grpSpPr>
          <a:xfrm>
            <a:off x="3079958" y="3227675"/>
            <a:ext cx="962098" cy="308265"/>
            <a:chOff x="897225" y="2706481"/>
            <a:chExt cx="1508700" cy="496161"/>
          </a:xfrm>
        </p:grpSpPr>
        <p:sp>
          <p:nvSpPr>
            <p:cNvPr id="863" name="Google Shape;863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864" name="Google Shape;864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865" name="Google Shape;865;p55"/>
          <p:cNvGrpSpPr/>
          <p:nvPr/>
        </p:nvGrpSpPr>
        <p:grpSpPr>
          <a:xfrm>
            <a:off x="3886889" y="2516447"/>
            <a:ext cx="532033" cy="497475"/>
            <a:chOff x="1561900" y="1536338"/>
            <a:chExt cx="834300" cy="800700"/>
          </a:xfrm>
        </p:grpSpPr>
        <p:sp>
          <p:nvSpPr>
            <p:cNvPr id="866" name="Google Shape;866;p5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7" name="Google Shape;867;p5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868" name="Google Shape;868;p5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1" name="Google Shape;871;p55"/>
          <p:cNvGrpSpPr/>
          <p:nvPr/>
        </p:nvGrpSpPr>
        <p:grpSpPr>
          <a:xfrm>
            <a:off x="4257468" y="3238362"/>
            <a:ext cx="962098" cy="308265"/>
            <a:chOff x="897225" y="2706481"/>
            <a:chExt cx="1508700" cy="496161"/>
          </a:xfrm>
        </p:grpSpPr>
        <p:sp>
          <p:nvSpPr>
            <p:cNvPr id="872" name="Google Shape;872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873" name="Google Shape;873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pic>
        <p:nvPicPr>
          <p:cNvPr id="874" name="Google Shape;874;p55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4508809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5"/>
          <p:cNvSpPr txBox="1"/>
          <p:nvPr/>
        </p:nvSpPr>
        <p:spPr>
          <a:xfrm>
            <a:off x="4338350" y="4614850"/>
            <a:ext cx="779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Recons. 1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876" name="Google Shape;876;p55"/>
          <p:cNvSpPr txBox="1"/>
          <p:nvPr/>
        </p:nvSpPr>
        <p:spPr>
          <a:xfrm>
            <a:off x="3213050" y="4614850"/>
            <a:ext cx="719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"/>
                <a:ea typeface="Bodoni Moda"/>
                <a:cs typeface="Bodoni Moda"/>
                <a:sym typeface="Bodoni Moda"/>
              </a:rPr>
              <a:t>Input 1</a:t>
            </a:r>
            <a:endParaRPr sz="12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877" name="Google Shape;877;p55"/>
          <p:cNvSpPr txBox="1"/>
          <p:nvPr/>
        </p:nvSpPr>
        <p:spPr>
          <a:xfrm>
            <a:off x="3675950" y="3001325"/>
            <a:ext cx="962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878" name="Google Shape;878;p55"/>
          <p:cNvGrpSpPr/>
          <p:nvPr/>
        </p:nvGrpSpPr>
        <p:grpSpPr>
          <a:xfrm>
            <a:off x="4184930" y="3735479"/>
            <a:ext cx="1107220" cy="335459"/>
            <a:chOff x="962645" y="1119704"/>
            <a:chExt cx="1736272" cy="539930"/>
          </a:xfrm>
        </p:grpSpPr>
        <p:grpSp>
          <p:nvGrpSpPr>
            <p:cNvPr id="879" name="Google Shape;879;p55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880" name="Google Shape;880;p5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1" name="Google Shape;881;p55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2" name="Google Shape;882;p55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883" name="Google Shape;883;p55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884" name="Google Shape;884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5" name="Google Shape;885;p55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86" name="Google Shape;886;p55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7" name="Google Shape;887;p55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888" name="Google Shape;888;p55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889" name="Google Shape;889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90" name="Google Shape;890;p55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1" name="Google Shape;891;p55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92" name="Google Shape;892;p55"/>
          <p:cNvCxnSpPr>
            <a:stCxn id="861" idx="3"/>
            <a:endCxn id="893" idx="1"/>
          </p:cNvCxnSpPr>
          <p:nvPr/>
        </p:nvCxnSpPr>
        <p:spPr>
          <a:xfrm>
            <a:off x="3791418" y="4451029"/>
            <a:ext cx="11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55"/>
          <p:cNvCxnSpPr>
            <a:stCxn id="872" idx="0"/>
            <a:endCxn id="884" idx="0"/>
          </p:cNvCxnSpPr>
          <p:nvPr/>
        </p:nvCxnSpPr>
        <p:spPr>
          <a:xfrm>
            <a:off x="4738517" y="3546627"/>
            <a:ext cx="0" cy="1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55"/>
          <p:cNvCxnSpPr>
            <a:stCxn id="874" idx="1"/>
            <a:endCxn id="893" idx="3"/>
          </p:cNvCxnSpPr>
          <p:nvPr/>
        </p:nvCxnSpPr>
        <p:spPr>
          <a:xfrm rot="10800000">
            <a:off x="4407709" y="4451029"/>
            <a:ext cx="10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896" name="Google Shape;896;p55"/>
          <p:cNvGrpSpPr/>
          <p:nvPr/>
        </p:nvGrpSpPr>
        <p:grpSpPr>
          <a:xfrm>
            <a:off x="5320992" y="3227675"/>
            <a:ext cx="962098" cy="308265"/>
            <a:chOff x="897225" y="2706481"/>
            <a:chExt cx="1508700" cy="496161"/>
          </a:xfrm>
        </p:grpSpPr>
        <p:sp>
          <p:nvSpPr>
            <p:cNvPr id="897" name="Google Shape;897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898" name="Google Shape;898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899" name="Google Shape;899;p55"/>
          <p:cNvGrpSpPr/>
          <p:nvPr/>
        </p:nvGrpSpPr>
        <p:grpSpPr>
          <a:xfrm>
            <a:off x="6535610" y="3238362"/>
            <a:ext cx="962098" cy="308265"/>
            <a:chOff x="897225" y="2706481"/>
            <a:chExt cx="1508700" cy="496161"/>
          </a:xfrm>
        </p:grpSpPr>
        <p:sp>
          <p:nvSpPr>
            <p:cNvPr id="900" name="Google Shape;900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01" name="Google Shape;901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902" name="Google Shape;902;p55"/>
          <p:cNvSpPr txBox="1"/>
          <p:nvPr/>
        </p:nvSpPr>
        <p:spPr>
          <a:xfrm>
            <a:off x="6611933" y="4614855"/>
            <a:ext cx="836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Recons. 2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903" name="Google Shape;903;p55"/>
          <p:cNvSpPr txBox="1"/>
          <p:nvPr/>
        </p:nvSpPr>
        <p:spPr>
          <a:xfrm>
            <a:off x="5502649" y="4614850"/>
            <a:ext cx="769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Input 2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grpSp>
        <p:nvGrpSpPr>
          <p:cNvPr id="904" name="Google Shape;904;p55"/>
          <p:cNvGrpSpPr/>
          <p:nvPr/>
        </p:nvGrpSpPr>
        <p:grpSpPr>
          <a:xfrm>
            <a:off x="6463071" y="3735479"/>
            <a:ext cx="1107220" cy="335459"/>
            <a:chOff x="962645" y="1119704"/>
            <a:chExt cx="1736272" cy="539930"/>
          </a:xfrm>
        </p:grpSpPr>
        <p:grpSp>
          <p:nvGrpSpPr>
            <p:cNvPr id="905" name="Google Shape;905;p55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906" name="Google Shape;906;p55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7" name="Google Shape;907;p55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8" name="Google Shape;908;p55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909" name="Google Shape;909;p55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910" name="Google Shape;910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11" name="Google Shape;911;p55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2" name="Google Shape;912;p55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3" name="Google Shape;913;p55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914" name="Google Shape;914;p55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915" name="Google Shape;915;p5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16" name="Google Shape;916;p55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7" name="Google Shape;917;p55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18" name="Google Shape;918;p55"/>
          <p:cNvCxnSpPr>
            <a:stCxn id="860" idx="3"/>
            <a:endCxn id="919" idx="1"/>
          </p:cNvCxnSpPr>
          <p:nvPr/>
        </p:nvCxnSpPr>
        <p:spPr>
          <a:xfrm>
            <a:off x="6036565" y="4451029"/>
            <a:ext cx="12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55"/>
          <p:cNvCxnSpPr>
            <a:stCxn id="900" idx="0"/>
            <a:endCxn id="910" idx="0"/>
          </p:cNvCxnSpPr>
          <p:nvPr/>
        </p:nvCxnSpPr>
        <p:spPr>
          <a:xfrm>
            <a:off x="7016659" y="3546627"/>
            <a:ext cx="0" cy="1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55"/>
          <p:cNvCxnSpPr>
            <a:stCxn id="910" idx="2"/>
            <a:endCxn id="922" idx="0"/>
          </p:cNvCxnSpPr>
          <p:nvPr/>
        </p:nvCxnSpPr>
        <p:spPr>
          <a:xfrm flipH="1">
            <a:off x="7016382" y="4070938"/>
            <a:ext cx="300" cy="1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55"/>
          <p:cNvCxnSpPr>
            <a:stCxn id="922" idx="1"/>
            <a:endCxn id="919" idx="3"/>
          </p:cNvCxnSpPr>
          <p:nvPr/>
        </p:nvCxnSpPr>
        <p:spPr>
          <a:xfrm rot="10800000">
            <a:off x="6664252" y="4451029"/>
            <a:ext cx="12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922" name="Google Shape;922;p55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6786952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55"/>
          <p:cNvSpPr txBox="1"/>
          <p:nvPr/>
        </p:nvSpPr>
        <p:spPr>
          <a:xfrm>
            <a:off x="5913450" y="3001325"/>
            <a:ext cx="1032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925" name="Google Shape;925;p55"/>
          <p:cNvGrpSpPr/>
          <p:nvPr/>
        </p:nvGrpSpPr>
        <p:grpSpPr>
          <a:xfrm>
            <a:off x="6116446" y="2516447"/>
            <a:ext cx="532033" cy="497475"/>
            <a:chOff x="1561900" y="1536338"/>
            <a:chExt cx="834300" cy="800700"/>
          </a:xfrm>
        </p:grpSpPr>
        <p:sp>
          <p:nvSpPr>
            <p:cNvPr id="926" name="Google Shape;926;p5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" name="Google Shape;927;p5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928" name="Google Shape;928;p5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1" name="Google Shape;931;p55"/>
          <p:cNvGrpSpPr/>
          <p:nvPr/>
        </p:nvGrpSpPr>
        <p:grpSpPr>
          <a:xfrm>
            <a:off x="8637021" y="3334691"/>
            <a:ext cx="229551" cy="48834"/>
            <a:chOff x="8714375" y="2853325"/>
            <a:chExt cx="359967" cy="78600"/>
          </a:xfrm>
        </p:grpSpPr>
        <p:sp>
          <p:nvSpPr>
            <p:cNvPr id="932" name="Google Shape;932;p55"/>
            <p:cNvSpPr/>
            <p:nvPr/>
          </p:nvSpPr>
          <p:spPr>
            <a:xfrm>
              <a:off x="8714375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33" name="Google Shape;933;p55"/>
            <p:cNvSpPr/>
            <p:nvPr/>
          </p:nvSpPr>
          <p:spPr>
            <a:xfrm>
              <a:off x="8857009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8999642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935" name="Google Shape;935;p55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7860980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55"/>
          <p:cNvGrpSpPr/>
          <p:nvPr/>
        </p:nvGrpSpPr>
        <p:grpSpPr>
          <a:xfrm>
            <a:off x="7604474" y="3227675"/>
            <a:ext cx="962098" cy="308265"/>
            <a:chOff x="897225" y="2706481"/>
            <a:chExt cx="1508700" cy="496161"/>
          </a:xfrm>
        </p:grpSpPr>
        <p:sp>
          <p:nvSpPr>
            <p:cNvPr id="937" name="Google Shape;937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38" name="Google Shape;938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939" name="Google Shape;939;p55"/>
          <p:cNvGrpSpPr/>
          <p:nvPr/>
        </p:nvGrpSpPr>
        <p:grpSpPr>
          <a:xfrm>
            <a:off x="8257425" y="2516447"/>
            <a:ext cx="532033" cy="497475"/>
            <a:chOff x="1561900" y="1536338"/>
            <a:chExt cx="834300" cy="800700"/>
          </a:xfrm>
        </p:grpSpPr>
        <p:sp>
          <p:nvSpPr>
            <p:cNvPr id="940" name="Google Shape;940;p5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1" name="Google Shape;941;p5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942" name="Google Shape;942;p5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5" name="Google Shape;945;p55"/>
          <p:cNvSpPr txBox="1"/>
          <p:nvPr/>
        </p:nvSpPr>
        <p:spPr>
          <a:xfrm>
            <a:off x="7958675" y="1599900"/>
            <a:ext cx="1157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946" name="Google Shape;946;p55"/>
          <p:cNvGrpSpPr/>
          <p:nvPr/>
        </p:nvGrpSpPr>
        <p:grpSpPr>
          <a:xfrm>
            <a:off x="8257425" y="1777871"/>
            <a:ext cx="532033" cy="497475"/>
            <a:chOff x="1561900" y="1536338"/>
            <a:chExt cx="834300" cy="800700"/>
          </a:xfrm>
        </p:grpSpPr>
        <p:sp>
          <p:nvSpPr>
            <p:cNvPr id="947" name="Google Shape;947;p5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8" name="Google Shape;948;p5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949" name="Google Shape;949;p5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52" name="Google Shape;952;p55"/>
          <p:cNvCxnSpPr>
            <a:stCxn id="953" idx="3"/>
            <a:endCxn id="947" idx="1"/>
          </p:cNvCxnSpPr>
          <p:nvPr/>
        </p:nvCxnSpPr>
        <p:spPr>
          <a:xfrm>
            <a:off x="8090619" y="2026661"/>
            <a:ext cx="16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55"/>
          <p:cNvSpPr txBox="1"/>
          <p:nvPr/>
        </p:nvSpPr>
        <p:spPr>
          <a:xfrm>
            <a:off x="7782526" y="4614847"/>
            <a:ext cx="64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Input 3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grpSp>
        <p:nvGrpSpPr>
          <p:cNvPr id="955" name="Google Shape;955;p55"/>
          <p:cNvGrpSpPr/>
          <p:nvPr/>
        </p:nvGrpSpPr>
        <p:grpSpPr>
          <a:xfrm>
            <a:off x="8637021" y="4471907"/>
            <a:ext cx="229551" cy="48834"/>
            <a:chOff x="8714375" y="4605925"/>
            <a:chExt cx="359967" cy="78600"/>
          </a:xfrm>
        </p:grpSpPr>
        <p:sp>
          <p:nvSpPr>
            <p:cNvPr id="956" name="Google Shape;956;p55"/>
            <p:cNvSpPr/>
            <p:nvPr/>
          </p:nvSpPr>
          <p:spPr>
            <a:xfrm>
              <a:off x="8714375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8857009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8999642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cxnSp>
        <p:nvCxnSpPr>
          <p:cNvPr id="959" name="Google Shape;959;p55"/>
          <p:cNvCxnSpPr>
            <a:stCxn id="935" idx="0"/>
            <a:endCxn id="937" idx="0"/>
          </p:cNvCxnSpPr>
          <p:nvPr/>
        </p:nvCxnSpPr>
        <p:spPr>
          <a:xfrm rot="10800000">
            <a:off x="8085413" y="3535846"/>
            <a:ext cx="51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55"/>
          <p:cNvCxnSpPr>
            <a:stCxn id="860" idx="0"/>
            <a:endCxn id="897" idx="0"/>
          </p:cNvCxnSpPr>
          <p:nvPr/>
        </p:nvCxnSpPr>
        <p:spPr>
          <a:xfrm rot="10800000">
            <a:off x="5801931" y="3535846"/>
            <a:ext cx="51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1" name="Google Shape;961;p55"/>
          <p:cNvCxnSpPr>
            <a:stCxn id="861" idx="0"/>
            <a:endCxn id="863" idx="0"/>
          </p:cNvCxnSpPr>
          <p:nvPr/>
        </p:nvCxnSpPr>
        <p:spPr>
          <a:xfrm rot="10800000">
            <a:off x="3560985" y="3535846"/>
            <a:ext cx="9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55"/>
          <p:cNvCxnSpPr>
            <a:stCxn id="884" idx="2"/>
            <a:endCxn id="874" idx="0"/>
          </p:cNvCxnSpPr>
          <p:nvPr/>
        </p:nvCxnSpPr>
        <p:spPr>
          <a:xfrm flipH="1">
            <a:off x="4738240" y="4070938"/>
            <a:ext cx="300" cy="1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3" name="Google Shape;8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46" y="4366140"/>
            <a:ext cx="504975" cy="1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279" y="4365354"/>
            <a:ext cx="504975" cy="17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5"/>
          <p:cNvPicPr preferRelativeResize="0"/>
          <p:nvPr/>
        </p:nvPicPr>
        <p:blipFill rotWithShape="1">
          <a:blip r:embed="rId5">
            <a:alphaModFix/>
          </a:blip>
          <a:srcRect b="9836" l="0" r="0" t="0"/>
          <a:stretch/>
        </p:blipFill>
        <p:spPr>
          <a:xfrm>
            <a:off x="8206772" y="2298624"/>
            <a:ext cx="633322" cy="173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Google Shape;964;p55"/>
          <p:cNvCxnSpPr>
            <a:endCxn id="866" idx="1"/>
          </p:cNvCxnSpPr>
          <p:nvPr/>
        </p:nvCxnSpPr>
        <p:spPr>
          <a:xfrm rot="-5400000">
            <a:off x="3492539" y="2833434"/>
            <a:ext cx="462600" cy="326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55"/>
          <p:cNvCxnSpPr>
            <a:stCxn id="866" idx="3"/>
            <a:endCxn id="872" idx="2"/>
          </p:cNvCxnSpPr>
          <p:nvPr/>
        </p:nvCxnSpPr>
        <p:spPr>
          <a:xfrm>
            <a:off x="4418922" y="2765184"/>
            <a:ext cx="319500" cy="473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55"/>
          <p:cNvCxnSpPr>
            <a:endCxn id="926" idx="1"/>
          </p:cNvCxnSpPr>
          <p:nvPr/>
        </p:nvCxnSpPr>
        <p:spPr>
          <a:xfrm rot="-5400000">
            <a:off x="5727946" y="2839284"/>
            <a:ext cx="462600" cy="31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55"/>
          <p:cNvCxnSpPr>
            <a:stCxn id="926" idx="3"/>
            <a:endCxn id="900" idx="2"/>
          </p:cNvCxnSpPr>
          <p:nvPr/>
        </p:nvCxnSpPr>
        <p:spPr>
          <a:xfrm>
            <a:off x="6648479" y="2765184"/>
            <a:ext cx="368100" cy="473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55"/>
          <p:cNvCxnSpPr>
            <a:endCxn id="940" idx="1"/>
          </p:cNvCxnSpPr>
          <p:nvPr/>
        </p:nvCxnSpPr>
        <p:spPr>
          <a:xfrm rot="-5400000">
            <a:off x="7940175" y="2910534"/>
            <a:ext cx="462600" cy="171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55"/>
          <p:cNvCxnSpPr>
            <a:stCxn id="926" idx="3"/>
            <a:endCxn id="970" idx="1"/>
          </p:cNvCxnSpPr>
          <p:nvPr/>
        </p:nvCxnSpPr>
        <p:spPr>
          <a:xfrm flipH="1" rot="10800000">
            <a:off x="6648479" y="2084784"/>
            <a:ext cx="672300" cy="6804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55"/>
          <p:cNvCxnSpPr>
            <a:stCxn id="870" idx="3"/>
            <a:endCxn id="972" idx="1"/>
          </p:cNvCxnSpPr>
          <p:nvPr/>
        </p:nvCxnSpPr>
        <p:spPr>
          <a:xfrm flipH="1" rot="10800000">
            <a:off x="4338922" y="1966096"/>
            <a:ext cx="2982000" cy="799500"/>
          </a:xfrm>
          <a:prstGeom prst="bentConnector3">
            <a:avLst>
              <a:gd fmla="val 48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73" name="Google Shape;973;p55"/>
          <p:cNvGrpSpPr/>
          <p:nvPr/>
        </p:nvGrpSpPr>
        <p:grpSpPr>
          <a:xfrm>
            <a:off x="7320871" y="1872516"/>
            <a:ext cx="769748" cy="308289"/>
            <a:chOff x="6717900" y="407050"/>
            <a:chExt cx="1140199" cy="496200"/>
          </a:xfrm>
        </p:grpSpPr>
        <p:grpSp>
          <p:nvGrpSpPr>
            <p:cNvPr id="974" name="Google Shape;974;p55"/>
            <p:cNvGrpSpPr/>
            <p:nvPr/>
          </p:nvGrpSpPr>
          <p:grpSpPr>
            <a:xfrm>
              <a:off x="6722506" y="407050"/>
              <a:ext cx="1135593" cy="496200"/>
              <a:chOff x="515575" y="1432825"/>
              <a:chExt cx="1411200" cy="496200"/>
            </a:xfrm>
          </p:grpSpPr>
          <p:sp>
            <p:nvSpPr>
              <p:cNvPr id="953" name="Google Shape;953;p55"/>
              <p:cNvSpPr/>
              <p:nvPr/>
            </p:nvSpPr>
            <p:spPr>
              <a:xfrm>
                <a:off x="515575" y="1432825"/>
                <a:ext cx="1411200" cy="496200"/>
              </a:xfrm>
              <a:prstGeom prst="rect">
                <a:avLst/>
              </a:prstGeom>
              <a:solidFill>
                <a:srgbClr val="FFE599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975" name="Google Shape;975;p55"/>
              <p:cNvSpPr txBox="1"/>
              <p:nvPr/>
            </p:nvSpPr>
            <p:spPr>
              <a:xfrm>
                <a:off x="573266" y="1480824"/>
                <a:ext cx="1288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0" spcFirstLastPara="1" rIns="0" wrap="square" tIns="54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Predictor</a:t>
                </a:r>
                <a:endParaRPr sz="12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972" name="Google Shape;972;p55"/>
            <p:cNvSpPr/>
            <p:nvPr/>
          </p:nvSpPr>
          <p:spPr>
            <a:xfrm>
              <a:off x="6717900" y="532650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6717900" y="723850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976" name="Google Shape;976;p55"/>
          <p:cNvSpPr txBox="1"/>
          <p:nvPr/>
        </p:nvSpPr>
        <p:spPr>
          <a:xfrm>
            <a:off x="8014700" y="3001325"/>
            <a:ext cx="1032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977" name="Google Shape;977;p55"/>
          <p:cNvGrpSpPr/>
          <p:nvPr/>
        </p:nvGrpSpPr>
        <p:grpSpPr>
          <a:xfrm>
            <a:off x="3075235" y="3227543"/>
            <a:ext cx="962098" cy="308265"/>
            <a:chOff x="897225" y="2706481"/>
            <a:chExt cx="1508700" cy="496161"/>
          </a:xfrm>
        </p:grpSpPr>
        <p:sp>
          <p:nvSpPr>
            <p:cNvPr id="978" name="Google Shape;978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79" name="Google Shape;979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980" name="Google Shape;980;p55"/>
          <p:cNvGrpSpPr/>
          <p:nvPr/>
        </p:nvGrpSpPr>
        <p:grpSpPr>
          <a:xfrm>
            <a:off x="4252745" y="3238231"/>
            <a:ext cx="962098" cy="308265"/>
            <a:chOff x="897225" y="2706481"/>
            <a:chExt cx="1508700" cy="496161"/>
          </a:xfrm>
        </p:grpSpPr>
        <p:sp>
          <p:nvSpPr>
            <p:cNvPr id="981" name="Google Shape;981;p55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82" name="Google Shape;982;p55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983" name="Google Shape;983;p5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56"/>
          <p:cNvSpPr txBox="1"/>
          <p:nvPr>
            <p:ph idx="2" type="body"/>
          </p:nvPr>
        </p:nvSpPr>
        <p:spPr>
          <a:xfrm>
            <a:off x="579125" y="1154300"/>
            <a:ext cx="72666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Using SAVI </a:t>
            </a:r>
            <a:r>
              <a:rPr lang="en-GB" sz="1900"/>
              <a:t>instead</a:t>
            </a:r>
            <a:r>
              <a:rPr lang="en-GB" sz="1900"/>
              <a:t> of Slot Attention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Sequential processing for better slot modelling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•"/>
            </a:pPr>
            <a:r>
              <a:rPr lang="en-GB" sz="1900"/>
              <a:t>Frame t+1 refines the slot representations of frame t</a:t>
            </a:r>
            <a:endParaRPr sz="1900"/>
          </a:p>
        </p:txBody>
      </p:sp>
      <p:sp>
        <p:nvSpPr>
          <p:cNvPr id="989" name="Google Shape;989;p56"/>
          <p:cNvSpPr txBox="1"/>
          <p:nvPr>
            <p:ph idx="1" type="body"/>
          </p:nvPr>
        </p:nvSpPr>
        <p:spPr>
          <a:xfrm>
            <a:off x="579125" y="5947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</a:t>
            </a:r>
            <a:endParaRPr/>
          </a:p>
        </p:txBody>
      </p:sp>
      <p:pic>
        <p:nvPicPr>
          <p:cNvPr id="990" name="Google Shape;990;p56"/>
          <p:cNvPicPr preferRelativeResize="0"/>
          <p:nvPr/>
        </p:nvPicPr>
        <p:blipFill rotWithShape="1">
          <a:blip r:embed="rId3">
            <a:alphaModFix/>
          </a:blip>
          <a:srcRect b="24630" l="0" r="0" t="0"/>
          <a:stretch/>
        </p:blipFill>
        <p:spPr>
          <a:xfrm>
            <a:off x="1783913" y="2440500"/>
            <a:ext cx="4857024" cy="23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7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400"/>
              <a:t>[1] Locatello, Francesco, et al. "Object-centric learning with slot attention." Advances in Neural Information Processing Systems 33 (2020): 11525-11538.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[2] Kipf, Thomas, et al. "Conditional object-centric learning from video." arXiv preprint arXiv:2111.12594 (2021).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[3] Wu, Yi-Fu, Jaesik Yoon, and Sungjin Ahn. "Generative Video Transformer: Can Objects be the Words?." International Conference on Machine Learning. PMLR, 2021.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[4] Utilizing key point and pose estimation for the task of autonomous driving, Waymo blog. Link: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https://blog.waymo.com/2022/02/utilizing-key-point-and-pose-estimation.html</a:t>
            </a:r>
            <a:endParaRPr sz="1400"/>
          </a:p>
        </p:txBody>
      </p:sp>
      <p:sp>
        <p:nvSpPr>
          <p:cNvPr id="997" name="Google Shape;997;p57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Literature</a:t>
            </a:r>
            <a:endParaRPr/>
          </a:p>
        </p:txBody>
      </p:sp>
      <p:sp>
        <p:nvSpPr>
          <p:cNvPr id="998" name="Google Shape;998;p5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79125" y="1185400"/>
            <a:ext cx="46917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Planning is a core ability of intelligent systems.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Requires the ability to calculate outcomes of actions.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Environment usually contains other actors and agents.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Their plans are often unknown, but their actions are observable.  </a:t>
            </a:r>
            <a:endParaRPr sz="14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75" y="1894300"/>
            <a:ext cx="3311875" cy="18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539300" y="3834900"/>
            <a:ext cx="33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An autonomous Waymo self-driving car detects the intention of someone to cross the road and stops.[4] </a:t>
            </a:r>
            <a:endParaRPr sz="1000"/>
          </a:p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8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88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Thanks for your     </a:t>
            </a:r>
            <a:endParaRPr/>
          </a:p>
          <a:p>
            <a:pPr indent="0" lvl="0" marL="18288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1004" name="Google Shape;10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925" y="1571163"/>
            <a:ext cx="2745325" cy="13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9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1011" name="Google Shape;1011;p5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0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017" name="Google Shape;1017;p6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Sprites-MOT</a:t>
            </a:r>
            <a:endParaRPr/>
          </a:p>
        </p:txBody>
      </p:sp>
      <p:sp>
        <p:nvSpPr>
          <p:cNvPr id="1023" name="Google Shape;1023;p61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Video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Maximum of 3 objects per frame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Black background with sometimes totally empty frames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4" name="Google Shape;10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50" y="2259482"/>
            <a:ext cx="7177099" cy="22305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Multi-dSprites</a:t>
            </a:r>
            <a:endParaRPr/>
          </a:p>
        </p:txBody>
      </p:sp>
      <p:sp>
        <p:nvSpPr>
          <p:cNvPr id="1031" name="Google Shape;1031;p62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Images </a:t>
            </a: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Maximum of 5 objects per frame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Extended to VMDS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32" name="Google Shape;10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200" y="1651300"/>
            <a:ext cx="2697351" cy="27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Textured Video Multi-dSprites (texVMDS)</a:t>
            </a:r>
            <a:endParaRPr/>
          </a:p>
        </p:txBody>
      </p:sp>
      <p:sp>
        <p:nvSpPr>
          <p:cNvPr id="1039" name="Google Shape;1039;p63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More advanced video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Obscurities</a:t>
            </a:r>
            <a:r>
              <a:rPr lang="en-GB" sz="1400"/>
              <a:t> in scenes, complex backgrounds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Harder test for the model’s capabilities when needed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40" name="Google Shape;10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00" y="2684975"/>
            <a:ext cx="1877950" cy="1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4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More Results</a:t>
            </a:r>
            <a:endParaRPr/>
          </a:p>
        </p:txBody>
      </p:sp>
      <p:sp>
        <p:nvSpPr>
          <p:cNvPr id="1047" name="Google Shape;1047;p6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Reconstruction</a:t>
            </a:r>
            <a:endParaRPr/>
          </a:p>
        </p:txBody>
      </p:sp>
      <p:pic>
        <p:nvPicPr>
          <p:cNvPr id="1053" name="Google Shape;10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250" y="1209413"/>
            <a:ext cx="6285499" cy="171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262" y="3003075"/>
            <a:ext cx="6285476" cy="18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6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Decomposition</a:t>
            </a:r>
            <a:endParaRPr/>
          </a:p>
        </p:txBody>
      </p:sp>
      <p:pic>
        <p:nvPicPr>
          <p:cNvPr id="1061" name="Google Shape;10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00" y="1130975"/>
            <a:ext cx="3707725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7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Reconstruction</a:t>
            </a:r>
            <a:endParaRPr/>
          </a:p>
        </p:txBody>
      </p:sp>
      <p:pic>
        <p:nvPicPr>
          <p:cNvPr id="1068" name="Google Shape;10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263" y="1476275"/>
            <a:ext cx="6029475" cy="151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263" y="3178731"/>
            <a:ext cx="6029475" cy="1513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579125" y="1185400"/>
            <a:ext cx="8399400" cy="244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Cameras are among the most utilized sensors in robotics.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Action p</a:t>
            </a:r>
            <a:r>
              <a:rPr lang="en-GB" sz="1400"/>
              <a:t>rediction is interpreted as prediction in pixel space over frames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Given </a:t>
            </a:r>
            <a:r>
              <a:rPr i="1" lang="en-GB" sz="1400"/>
              <a:t>n</a:t>
            </a:r>
            <a:r>
              <a:rPr lang="en-GB" sz="1400"/>
              <a:t> context/seed frames, predict the following </a:t>
            </a:r>
            <a:r>
              <a:rPr i="1" lang="en-GB" sz="1400"/>
              <a:t>m</a:t>
            </a:r>
            <a:r>
              <a:rPr lang="en-GB" sz="1400"/>
              <a:t> frames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Applications: In robotics, autonomous driving, industrial health scoring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</a:pPr>
            <a:r>
              <a:rPr lang="en-GB" sz="1400"/>
              <a:t>Challenges: Dynamics and rules of the real world are too complex</a:t>
            </a:r>
            <a:endParaRPr sz="1400"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Video Prediction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200" y="3340800"/>
            <a:ext cx="3225050" cy="13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827225" y="4615300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Source: A Review on Deep Learning Techniques for Video Prediction by Oprea et al.</a:t>
            </a:r>
            <a:endParaRPr sz="600"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Decomposition</a:t>
            </a:r>
            <a:endParaRPr/>
          </a:p>
        </p:txBody>
      </p:sp>
      <p:pic>
        <p:nvPicPr>
          <p:cNvPr id="1076" name="Google Shape;10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137" y="1210675"/>
            <a:ext cx="3707725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6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9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pic>
        <p:nvPicPr>
          <p:cNvPr id="1083" name="Google Shape;10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375"/>
            <a:ext cx="8839200" cy="353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0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pic>
        <p:nvPicPr>
          <p:cNvPr id="1090" name="Google Shape;10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25" y="1130975"/>
            <a:ext cx="6179543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1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 (Fixed Slot Number)</a:t>
            </a:r>
            <a:endParaRPr/>
          </a:p>
        </p:txBody>
      </p:sp>
      <p:pic>
        <p:nvPicPr>
          <p:cNvPr id="1097" name="Google Shape;10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25" y="1265200"/>
            <a:ext cx="3089771" cy="37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6" y="1265200"/>
            <a:ext cx="3089771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7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Current Difficulties and Suggested Ideas</a:t>
            </a:r>
            <a:endParaRPr/>
          </a:p>
        </p:txBody>
      </p:sp>
      <p:sp>
        <p:nvSpPr>
          <p:cNvPr id="1105" name="Google Shape;1105;p72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Blurry edges of objects:Try increasing capacity of model, e.g., by increasing slot dimension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 Slot Sensitivity to </a:t>
            </a:r>
            <a:r>
              <a:rPr lang="en-GB" sz="1400"/>
              <a:t>initialization</a:t>
            </a:r>
            <a:r>
              <a:rPr lang="en-GB" sz="1400"/>
              <a:t>: SAVI style initialization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When frame has less number of objects than slots objects are split among the slots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Slot Alignment works better when there is a 1-1 relation between slots and objects</a:t>
            </a:r>
            <a:endParaRPr sz="1400"/>
          </a:p>
        </p:txBody>
      </p:sp>
      <p:sp>
        <p:nvSpPr>
          <p:cNvPr id="1106" name="Google Shape;1106;p7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Prediction Flow for RNN and MLP</a:t>
            </a:r>
            <a:endParaRPr/>
          </a:p>
        </p:txBody>
      </p:sp>
      <p:sp>
        <p:nvSpPr>
          <p:cNvPr id="1112" name="Google Shape;1112;p73"/>
          <p:cNvSpPr txBox="1"/>
          <p:nvPr>
            <p:ph idx="2" type="body"/>
          </p:nvPr>
        </p:nvSpPr>
        <p:spPr>
          <a:xfrm>
            <a:off x="579125" y="1185400"/>
            <a:ext cx="8290800" cy="9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40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Aligning slots of </a:t>
            </a:r>
            <a:r>
              <a:rPr b="1" lang="en-GB"/>
              <a:t>seed frames</a:t>
            </a:r>
            <a:endParaRPr b="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Autoregressive prediction of future slots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Alignment during seed stage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Predicted slots are already ‘aligned’</a:t>
            </a:r>
            <a:endParaRPr/>
          </a:p>
        </p:txBody>
      </p:sp>
      <p:grpSp>
        <p:nvGrpSpPr>
          <p:cNvPr id="1113" name="Google Shape;1113;p73"/>
          <p:cNvGrpSpPr/>
          <p:nvPr/>
        </p:nvGrpSpPr>
        <p:grpSpPr>
          <a:xfrm>
            <a:off x="1121825" y="2938825"/>
            <a:ext cx="1080000" cy="1080000"/>
            <a:chOff x="4855625" y="3268525"/>
            <a:chExt cx="1080000" cy="1080000"/>
          </a:xfrm>
        </p:grpSpPr>
        <p:sp>
          <p:nvSpPr>
            <p:cNvPr id="1114" name="Google Shape;1114;p73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15" name="Google Shape;1115;p73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16" name="Google Shape;1116;p73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17" name="Google Shape;1117;p73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18" name="Google Shape;1118;p73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19" name="Google Shape;1119;p73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0.8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20" name="Google Shape;1120;p73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21" name="Google Shape;1121;p73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1122" name="Google Shape;1122;p73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1123" name="Google Shape;1123;p73"/>
          <p:cNvSpPr/>
          <p:nvPr/>
        </p:nvSpPr>
        <p:spPr>
          <a:xfrm rot="5400000">
            <a:off x="810750" y="2915225"/>
            <a:ext cx="94800" cy="407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3"/>
          <p:cNvSpPr/>
          <p:nvPr/>
        </p:nvSpPr>
        <p:spPr>
          <a:xfrm rot="5400000">
            <a:off x="810750" y="3268725"/>
            <a:ext cx="94800" cy="40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3"/>
          <p:cNvSpPr/>
          <p:nvPr/>
        </p:nvSpPr>
        <p:spPr>
          <a:xfrm rot="5400000">
            <a:off x="812998" y="3637475"/>
            <a:ext cx="94800" cy="402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3"/>
          <p:cNvSpPr/>
          <p:nvPr/>
        </p:nvSpPr>
        <p:spPr>
          <a:xfrm>
            <a:off x="1603038" y="4095025"/>
            <a:ext cx="93000" cy="3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3"/>
          <p:cNvSpPr/>
          <p:nvPr/>
        </p:nvSpPr>
        <p:spPr>
          <a:xfrm>
            <a:off x="1959982" y="4095025"/>
            <a:ext cx="93000" cy="346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3"/>
          <p:cNvSpPr/>
          <p:nvPr/>
        </p:nvSpPr>
        <p:spPr>
          <a:xfrm>
            <a:off x="1254375" y="4095025"/>
            <a:ext cx="93000" cy="346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" name="Google Shape;1129;p73"/>
          <p:cNvGrpSpPr/>
          <p:nvPr/>
        </p:nvGrpSpPr>
        <p:grpSpPr>
          <a:xfrm>
            <a:off x="2278650" y="2858200"/>
            <a:ext cx="364450" cy="1187575"/>
            <a:chOff x="6012450" y="3187900"/>
            <a:chExt cx="364450" cy="1187575"/>
          </a:xfrm>
        </p:grpSpPr>
        <p:sp>
          <p:nvSpPr>
            <p:cNvPr id="1130" name="Google Shape;1130;p73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3"/>
            <p:cNvSpPr txBox="1"/>
            <p:nvPr/>
          </p:nvSpPr>
          <p:spPr>
            <a:xfrm>
              <a:off x="6109600" y="3187900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1132" name="Google Shape;1132;p73"/>
            <p:cNvSpPr txBox="1"/>
            <p:nvPr/>
          </p:nvSpPr>
          <p:spPr>
            <a:xfrm>
              <a:off x="6109600" y="4215875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1133" name="Google Shape;1133;p73"/>
          <p:cNvSpPr txBox="1"/>
          <p:nvPr/>
        </p:nvSpPr>
        <p:spPr>
          <a:xfrm>
            <a:off x="494200" y="2400650"/>
            <a:ext cx="19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1)</a:t>
            </a:r>
            <a:endParaRPr b="1" sz="1800">
              <a:solidFill>
                <a:srgbClr val="FF0000"/>
              </a:solidFill>
            </a:endParaRPr>
          </a:p>
        </p:txBody>
      </p:sp>
      <p:grpSp>
        <p:nvGrpSpPr>
          <p:cNvPr id="1134" name="Google Shape;1134;p73"/>
          <p:cNvGrpSpPr/>
          <p:nvPr/>
        </p:nvGrpSpPr>
        <p:grpSpPr>
          <a:xfrm>
            <a:off x="4187850" y="3027825"/>
            <a:ext cx="832500" cy="359700"/>
            <a:chOff x="1531100" y="1368775"/>
            <a:chExt cx="832500" cy="359700"/>
          </a:xfrm>
        </p:grpSpPr>
        <p:sp>
          <p:nvSpPr>
            <p:cNvPr id="1135" name="Google Shape;1135;p73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3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1137" name="Google Shape;1137;p73"/>
          <p:cNvSpPr/>
          <p:nvPr/>
        </p:nvSpPr>
        <p:spPr>
          <a:xfrm flipH="1" rot="10800000">
            <a:off x="7095975" y="3569751"/>
            <a:ext cx="88800" cy="197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3"/>
          <p:cNvSpPr/>
          <p:nvPr/>
        </p:nvSpPr>
        <p:spPr>
          <a:xfrm flipH="1" rot="10800000">
            <a:off x="8109225" y="3569676"/>
            <a:ext cx="88800" cy="18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9" name="Google Shape;1139;p73"/>
          <p:cNvCxnSpPr>
            <a:endCxn id="1135" idx="3"/>
          </p:cNvCxnSpPr>
          <p:nvPr/>
        </p:nvCxnSpPr>
        <p:spPr>
          <a:xfrm rot="10800000">
            <a:off x="4604100" y="338752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40" name="Google Shape;1140;p73"/>
          <p:cNvGrpSpPr/>
          <p:nvPr/>
        </p:nvGrpSpPr>
        <p:grpSpPr>
          <a:xfrm>
            <a:off x="5258900" y="3027825"/>
            <a:ext cx="832500" cy="359700"/>
            <a:chOff x="1531100" y="1368775"/>
            <a:chExt cx="832500" cy="359700"/>
          </a:xfrm>
        </p:grpSpPr>
        <p:sp>
          <p:nvSpPr>
            <p:cNvPr id="1141" name="Google Shape;1141;p73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3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1143" name="Google Shape;1143;p73"/>
          <p:cNvCxnSpPr>
            <a:endCxn id="1141" idx="3"/>
          </p:cNvCxnSpPr>
          <p:nvPr/>
        </p:nvCxnSpPr>
        <p:spPr>
          <a:xfrm rot="10800000">
            <a:off x="5675150" y="3387525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44" name="Google Shape;1144;p73"/>
          <p:cNvGrpSpPr/>
          <p:nvPr/>
        </p:nvGrpSpPr>
        <p:grpSpPr>
          <a:xfrm>
            <a:off x="6724125" y="3027825"/>
            <a:ext cx="832500" cy="359700"/>
            <a:chOff x="1531100" y="1368775"/>
            <a:chExt cx="832500" cy="359700"/>
          </a:xfrm>
        </p:grpSpPr>
        <p:sp>
          <p:nvSpPr>
            <p:cNvPr id="1145" name="Google Shape;1145;p73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3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1147" name="Google Shape;1147;p73"/>
          <p:cNvCxnSpPr>
            <a:stCxn id="1145" idx="3"/>
            <a:endCxn id="1137" idx="2"/>
          </p:cNvCxnSpPr>
          <p:nvPr/>
        </p:nvCxnSpPr>
        <p:spPr>
          <a:xfrm>
            <a:off x="7140375" y="3387525"/>
            <a:ext cx="0" cy="1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48" name="Google Shape;1148;p73"/>
          <p:cNvGrpSpPr/>
          <p:nvPr/>
        </p:nvGrpSpPr>
        <p:grpSpPr>
          <a:xfrm>
            <a:off x="7737375" y="3027825"/>
            <a:ext cx="832500" cy="359700"/>
            <a:chOff x="1531100" y="1368775"/>
            <a:chExt cx="832500" cy="359700"/>
          </a:xfrm>
        </p:grpSpPr>
        <p:sp>
          <p:nvSpPr>
            <p:cNvPr id="1149" name="Google Shape;1149;p73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3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1151" name="Google Shape;1151;p73"/>
          <p:cNvCxnSpPr>
            <a:stCxn id="1149" idx="3"/>
            <a:endCxn id="1138" idx="2"/>
          </p:cNvCxnSpPr>
          <p:nvPr/>
        </p:nvCxnSpPr>
        <p:spPr>
          <a:xfrm>
            <a:off x="8153625" y="3387525"/>
            <a:ext cx="0" cy="1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2" name="Google Shape;1152;p73"/>
          <p:cNvSpPr/>
          <p:nvPr/>
        </p:nvSpPr>
        <p:spPr>
          <a:xfrm flipH="1" rot="10800000">
            <a:off x="4559700" y="3569901"/>
            <a:ext cx="88800" cy="229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3"/>
          <p:cNvSpPr txBox="1"/>
          <p:nvPr/>
        </p:nvSpPr>
        <p:spPr>
          <a:xfrm>
            <a:off x="3273750" y="281627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2)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54" name="Google Shape;1154;p73"/>
          <p:cNvSpPr/>
          <p:nvPr/>
        </p:nvSpPr>
        <p:spPr>
          <a:xfrm flipH="1" rot="10800000">
            <a:off x="5630750" y="3545300"/>
            <a:ext cx="88800" cy="2784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3"/>
          <p:cNvSpPr txBox="1"/>
          <p:nvPr/>
        </p:nvSpPr>
        <p:spPr>
          <a:xfrm>
            <a:off x="4496100" y="3687500"/>
            <a:ext cx="13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Seed Stage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1156" name="Google Shape;1156;p73"/>
          <p:cNvSpPr txBox="1"/>
          <p:nvPr/>
        </p:nvSpPr>
        <p:spPr>
          <a:xfrm>
            <a:off x="6956175" y="3687500"/>
            <a:ext cx="1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Prediction Stage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1157" name="Google Shape;1157;p7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 Centricity </a:t>
            </a:r>
            <a:endParaRPr/>
          </a:p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579125" y="1185400"/>
            <a:ext cx="54912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Humans perceive the world in terms of objects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Objects are discrete, detectable, describable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Describable in terms of: color, location, pose, class…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</a:pPr>
            <a:r>
              <a:rPr lang="en-GB" sz="1400"/>
              <a:t>Object properties </a:t>
            </a:r>
            <a:r>
              <a:rPr lang="en-GB" sz="1400"/>
              <a:t>facilitate</a:t>
            </a:r>
            <a:r>
              <a:rPr lang="en-GB" sz="1400"/>
              <a:t> modeling their interactions</a:t>
            </a:r>
            <a:endParaRPr sz="140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125" y="1185388"/>
            <a:ext cx="2510300" cy="2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6295125" y="3535725"/>
            <a:ext cx="364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pen Sans"/>
                <a:ea typeface="Open Sans"/>
                <a:cs typeface="Open Sans"/>
                <a:sym typeface="Open Sans"/>
              </a:rPr>
              <a:t>Source: [Stückler, Behnke: Automatika 2011]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 Video Prediction</a:t>
            </a:r>
            <a:endParaRPr/>
          </a:p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579125" y="1185400"/>
            <a:ext cx="4273500" cy="357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 practical </a:t>
            </a:r>
            <a:r>
              <a:rPr lang="en-GB" sz="1400"/>
              <a:t>approach to video prediction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Dissect context frames into discrete objects. Predict future states of each object in an embedding space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Reconstruct the frames by decoding the predicted states back into pixel space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75" y="1532625"/>
            <a:ext cx="3792575" cy="28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5110050" y="4414475"/>
            <a:ext cx="379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Object-centric Video Prediction without Annotation by Schmeckpeper et al.</a:t>
            </a:r>
            <a:endParaRPr sz="700"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Related Work and Concepts</a:t>
            </a:r>
            <a:endParaRPr/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 Slot Representation</a:t>
            </a:r>
            <a:endParaRPr/>
          </a:p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579125" y="1157225"/>
            <a:ext cx="56730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Anticipate </a:t>
            </a:r>
            <a:r>
              <a:rPr lang="en-GB" sz="1400"/>
              <a:t>existence</a:t>
            </a:r>
            <a:r>
              <a:rPr lang="en-GB" sz="1400"/>
              <a:t> of N objects in a frame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Create variables (slots) each to be assigned an object by iteration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Learn useful object </a:t>
            </a:r>
            <a:r>
              <a:rPr lang="en-GB" sz="1400"/>
              <a:t>representations</a:t>
            </a:r>
            <a:r>
              <a:rPr lang="en-GB" sz="1400"/>
              <a:t> by using the slots to </a:t>
            </a:r>
            <a:r>
              <a:rPr lang="en-GB" sz="1400"/>
              <a:t>reconstruct</a:t>
            </a:r>
            <a:r>
              <a:rPr lang="en-GB" sz="1400"/>
              <a:t> the frame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Used for several downstream tasks: Segmentation, Object discovery and Set prediction. </a:t>
            </a:r>
            <a:endParaRPr sz="14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175" y="1225307"/>
            <a:ext cx="2650450" cy="320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